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7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</p:sldIdLst>
  <p:sldSz cy="10287000" cx="18288000"/>
  <p:notesSz cx="6858000" cy="9144000"/>
  <p:embeddedFontLst>
    <p:embeddedFont>
      <p:font typeface="Helvetica Neue"/>
      <p:regular r:id="rId40"/>
      <p:bold r:id="rId41"/>
      <p:italic r:id="rId42"/>
      <p:boldItalic r:id="rId43"/>
    </p:embeddedFont>
    <p:embeddedFont>
      <p:font typeface="Archivo Black"/>
      <p:regular r:id="rId4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6299">
          <p15:clr>
            <a:srgbClr val="000000"/>
          </p15:clr>
        </p15:guide>
        <p15:guide id="2" pos="11016">
          <p15:clr>
            <a:srgbClr val="000000"/>
          </p15:clr>
        </p15:guide>
        <p15:guide id="3" pos="116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6299" orient="horz"/>
        <p:guide pos="11016"/>
        <p:guide pos="116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HelveticaNeue-regular.fntdata"/><Relationship Id="rId20" Type="http://schemas.openxmlformats.org/officeDocument/2006/relationships/slide" Target="slides/slide15.xml"/><Relationship Id="rId42" Type="http://schemas.openxmlformats.org/officeDocument/2006/relationships/font" Target="fonts/HelveticaNeue-italic.fntdata"/><Relationship Id="rId41" Type="http://schemas.openxmlformats.org/officeDocument/2006/relationships/font" Target="fonts/HelveticaNeue-bold.fntdata"/><Relationship Id="rId22" Type="http://schemas.openxmlformats.org/officeDocument/2006/relationships/slide" Target="slides/slide17.xml"/><Relationship Id="rId44" Type="http://schemas.openxmlformats.org/officeDocument/2006/relationships/font" Target="fonts/ArchivoBlack-regular.fntdata"/><Relationship Id="rId21" Type="http://schemas.openxmlformats.org/officeDocument/2006/relationships/slide" Target="slides/slide16.xml"/><Relationship Id="rId43" Type="http://schemas.openxmlformats.org/officeDocument/2006/relationships/font" Target="fonts/HelveticaNeue-boldItalic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4" name="Google Shape;74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b167df84b2_1_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3b167df84b2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b1879e6f58_4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05" name="Google Shape;205;g3b1879e6f58_4_11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3b14ee3f523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21" name="Google Shape;221;g3b14ee3f523_0_2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3b1879e6f58_4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42" name="Google Shape;242;g3b1879e6f58_4_17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3b1879e6f58_4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50" name="Google Shape;250;g3b1879e6f58_4_19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3b14ee3f523_0_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3b14ee3f523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65" name="Google Shape;265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3b167df84b2_1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77" name="Google Shape;277;g3b167df84b2_1_8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87" name="Google Shape;287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3b1879e6f58_4_2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08" name="Google Shape;308;g3b1879e6f58_4_24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b14ee3f523_0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3b14ee3f523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29" name="Google Shape;329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3b15f86fa2a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38" name="Google Shape;338;g3b15f86fa2a_0_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3b1879e6f58_4_3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47" name="Google Shape;347;g3b1879e6f58_4_30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3b1879e6f58_4_3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56" name="Google Shape;356;g3b1879e6f58_4_32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3b1879e6f58_4_3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64" name="Google Shape;364;g3b1879e6f58_4_3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73" name="Google Shape;373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3b1879e6f58_4_3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81" name="Google Shape;381;g3b1879e6f58_4_35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3b1879e6f58_4_3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89" name="Google Shape;389;g3b1879e6f58_4_36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3b1879e6f58_4_3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97" name="Google Shape;397;g3b1879e6f58_4_37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3b1879e6f58_4_3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05" name="Google Shape;405;g3b1879e6f58_4_38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6" name="Google Shape;96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3b1879e6f58_4_3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13" name="Google Shape;413;g3b1879e6f58_4_39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3b1879e6f58_4_3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21" name="Google Shape;421;g3b1879e6f58_4_39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3b1879e6f58_4_4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29" name="Google Shape;429;g3b1879e6f58_4_40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3b1879e6f58_4_4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37" name="Google Shape;437;g3b1879e6f58_4_41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3b1879e6f58_4_4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45" name="Google Shape;445;g3b1879e6f58_4_42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b1879e6f58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4" name="Google Shape;104;g3b1879e6f58_4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3b167df84b2_1_2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3b167df84b2_1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b1879e6f58_4_5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3b1879e6f58_4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3b1879e6f58_4_10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3b1879e6f58_4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b1879e6f58_4_7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3b1879e6f58_4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3b1879e6f58_4_9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3b1879e6f58_4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9.png"/><Relationship Id="rId4" Type="http://schemas.openxmlformats.org/officeDocument/2006/relationships/image" Target="../media/image1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22.png"/><Relationship Id="rId4" Type="http://schemas.openxmlformats.org/officeDocument/2006/relationships/image" Target="../media/image4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6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"/>
          <p:cNvSpPr txBox="1"/>
          <p:nvPr>
            <p:ph type="ctrTitle"/>
          </p:nvPr>
        </p:nvSpPr>
        <p:spPr>
          <a:xfrm>
            <a:off x="1371600" y="1825625"/>
            <a:ext cx="10464000" cy="14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" name="Google Shape;11;p3"/>
          <p:cNvSpPr txBox="1"/>
          <p:nvPr>
            <p:ph idx="1" type="subTitle"/>
          </p:nvPr>
        </p:nvSpPr>
        <p:spPr>
          <a:xfrm>
            <a:off x="5943600" y="577965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None/>
              <a:defRPr/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12" name="Google Shape;12;p3"/>
          <p:cNvSpPr/>
          <p:nvPr/>
        </p:nvSpPr>
        <p:spPr>
          <a:xfrm>
            <a:off x="1028700" y="685163"/>
            <a:ext cx="1134302" cy="687073"/>
          </a:xfrm>
          <a:custGeom>
            <a:rect b="b" l="l" r="r" t="t"/>
            <a:pathLst>
              <a:path extrusionOk="0" h="687073" w="1134302">
                <a:moveTo>
                  <a:pt x="0" y="0"/>
                </a:moveTo>
                <a:lnTo>
                  <a:pt x="1134302" y="0"/>
                </a:lnTo>
                <a:lnTo>
                  <a:pt x="1134302" y="687074"/>
                </a:lnTo>
                <a:lnTo>
                  <a:pt x="0" y="68707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3" name="Google Shape;13;p3"/>
          <p:cNvSpPr txBox="1"/>
          <p:nvPr/>
        </p:nvSpPr>
        <p:spPr>
          <a:xfrm>
            <a:off x="2450204" y="867046"/>
            <a:ext cx="27876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999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11"/>
              <a:buFont typeface="Arial"/>
              <a:buNone/>
            </a:pPr>
            <a:r>
              <a:rPr b="0" i="0" lang="en-US" sz="2011" u="none" cap="none" strike="noStrike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COMPANY NAME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3"/>
          <p:cNvSpPr txBox="1"/>
          <p:nvPr/>
        </p:nvSpPr>
        <p:spPr>
          <a:xfrm>
            <a:off x="16149963" y="675638"/>
            <a:ext cx="11094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998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92"/>
              <a:buFont typeface="Arial"/>
              <a:buNone/>
            </a:pPr>
            <a:r>
              <a:rPr b="0" i="0" lang="en-US" sz="2692" u="none" cap="none" strike="noStrike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01/20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" name="Google Shape;15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60420" y="2012325"/>
            <a:ext cx="14363628" cy="9720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1355125" y="1972875"/>
            <a:ext cx="108291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5029200" y="4860025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" name="Google Shape;19;p4"/>
          <p:cNvSpPr/>
          <p:nvPr/>
        </p:nvSpPr>
        <p:spPr>
          <a:xfrm>
            <a:off x="1028700" y="685163"/>
            <a:ext cx="1134302" cy="687073"/>
          </a:xfrm>
          <a:custGeom>
            <a:rect b="b" l="l" r="r" t="t"/>
            <a:pathLst>
              <a:path extrusionOk="0" h="687073" w="1134302">
                <a:moveTo>
                  <a:pt x="0" y="0"/>
                </a:moveTo>
                <a:lnTo>
                  <a:pt x="1134302" y="0"/>
                </a:lnTo>
                <a:lnTo>
                  <a:pt x="1134302" y="687074"/>
                </a:lnTo>
                <a:lnTo>
                  <a:pt x="0" y="68707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0" name="Google Shape;20;p4"/>
          <p:cNvSpPr txBox="1"/>
          <p:nvPr/>
        </p:nvSpPr>
        <p:spPr>
          <a:xfrm>
            <a:off x="2450204" y="867046"/>
            <a:ext cx="27876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999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11"/>
              <a:buFont typeface="Arial"/>
              <a:buNone/>
            </a:pPr>
            <a:r>
              <a:rPr b="0" i="0" lang="en-US" sz="2011" u="none" cap="none" strike="noStrike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COMPANY NAME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21;p4"/>
          <p:cNvSpPr txBox="1"/>
          <p:nvPr/>
        </p:nvSpPr>
        <p:spPr>
          <a:xfrm>
            <a:off x="16149963" y="675638"/>
            <a:ext cx="11094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998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92"/>
              <a:buFont typeface="Arial"/>
              <a:buNone/>
            </a:pPr>
            <a:r>
              <a:rPr b="0" i="0" lang="en-US" sz="2692" u="none" cap="none" strike="noStrike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01/20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" name="Google Shape;22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4833050" y="-2447600"/>
            <a:ext cx="10070848" cy="12139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23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83141" y="-372725"/>
            <a:ext cx="6019468" cy="10287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1341325" y="1320150"/>
            <a:ext cx="10115100" cy="13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Calibri"/>
              <a:buNone/>
              <a:defRPr sz="7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5257788" y="6322688"/>
            <a:ext cx="7772400" cy="15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2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2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2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2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2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2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2100"/>
              <a:buNone/>
              <a:defRPr/>
            </a:lvl9pPr>
          </a:lstStyle>
          <a:p/>
        </p:txBody>
      </p:sp>
      <p:sp>
        <p:nvSpPr>
          <p:cNvPr id="27" name="Google Shape;27;p5"/>
          <p:cNvSpPr/>
          <p:nvPr/>
        </p:nvSpPr>
        <p:spPr>
          <a:xfrm>
            <a:off x="1028700" y="685163"/>
            <a:ext cx="1134302" cy="687073"/>
          </a:xfrm>
          <a:custGeom>
            <a:rect b="b" l="l" r="r" t="t"/>
            <a:pathLst>
              <a:path extrusionOk="0" h="687073" w="1134302">
                <a:moveTo>
                  <a:pt x="0" y="0"/>
                </a:moveTo>
                <a:lnTo>
                  <a:pt x="1134302" y="0"/>
                </a:lnTo>
                <a:lnTo>
                  <a:pt x="1134302" y="687074"/>
                </a:lnTo>
                <a:lnTo>
                  <a:pt x="0" y="68707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8" name="Google Shape;28;p5"/>
          <p:cNvSpPr txBox="1"/>
          <p:nvPr/>
        </p:nvSpPr>
        <p:spPr>
          <a:xfrm>
            <a:off x="2450204" y="867046"/>
            <a:ext cx="27876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999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11"/>
              <a:buFont typeface="Arial"/>
              <a:buNone/>
            </a:pPr>
            <a:r>
              <a:rPr b="0" i="0" lang="en-US" sz="2011" u="none" cap="none" strike="noStrike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COMPANY NAME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29;p5"/>
          <p:cNvSpPr txBox="1"/>
          <p:nvPr/>
        </p:nvSpPr>
        <p:spPr>
          <a:xfrm>
            <a:off x="16149963" y="675638"/>
            <a:ext cx="11094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998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92"/>
              <a:buFont typeface="Arial"/>
              <a:buNone/>
            </a:pPr>
            <a:r>
              <a:rPr b="0" i="0" lang="en-US" sz="2692" u="none" cap="none" strike="noStrike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01/20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9704375" y="-3141100"/>
            <a:ext cx="14276383" cy="131401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oogle Shape;31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685846" y="-2581050"/>
            <a:ext cx="10613326" cy="137309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 txBox="1"/>
          <p:nvPr>
            <p:ph type="title"/>
          </p:nvPr>
        </p:nvSpPr>
        <p:spPr>
          <a:xfrm>
            <a:off x="1355125" y="1972875"/>
            <a:ext cx="108291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6"/>
          <p:cNvSpPr txBox="1"/>
          <p:nvPr>
            <p:ph idx="1" type="body"/>
          </p:nvPr>
        </p:nvSpPr>
        <p:spPr>
          <a:xfrm>
            <a:off x="3473475" y="4810025"/>
            <a:ext cx="5565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6195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1pPr>
            <a:lvl2pPr indent="-36195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100"/>
              <a:buChar char="–"/>
              <a:defRPr/>
            </a:lvl2pPr>
            <a:lvl3pPr indent="-36195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3pPr>
            <a:lvl4pPr indent="-3619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100"/>
              <a:buChar char="–"/>
              <a:defRPr/>
            </a:lvl4pPr>
            <a:lvl5pPr indent="-3619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100"/>
              <a:buChar char="»"/>
              <a:defRPr/>
            </a:lvl5pPr>
            <a:lvl6pPr indent="-3619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6pPr>
            <a:lvl7pPr indent="-3619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7pPr>
            <a:lvl8pPr indent="-3619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8pPr>
            <a:lvl9pPr indent="-3619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9pPr>
          </a:lstStyle>
          <a:p/>
        </p:txBody>
      </p:sp>
      <p:sp>
        <p:nvSpPr>
          <p:cNvPr id="35" name="Google Shape;35;p6"/>
          <p:cNvSpPr txBox="1"/>
          <p:nvPr>
            <p:ph idx="2" type="body"/>
          </p:nvPr>
        </p:nvSpPr>
        <p:spPr>
          <a:xfrm>
            <a:off x="9248936" y="4810025"/>
            <a:ext cx="5565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6195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1pPr>
            <a:lvl2pPr indent="-36195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100"/>
              <a:buChar char="–"/>
              <a:defRPr/>
            </a:lvl2pPr>
            <a:lvl3pPr indent="-36195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3pPr>
            <a:lvl4pPr indent="-3619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100"/>
              <a:buChar char="–"/>
              <a:defRPr/>
            </a:lvl4pPr>
            <a:lvl5pPr indent="-3619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100"/>
              <a:buChar char="»"/>
              <a:defRPr/>
            </a:lvl5pPr>
            <a:lvl6pPr indent="-3619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6pPr>
            <a:lvl7pPr indent="-3619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7pPr>
            <a:lvl8pPr indent="-3619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8pPr>
            <a:lvl9pPr indent="-3619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9pPr>
          </a:lstStyle>
          <a:p/>
        </p:txBody>
      </p:sp>
      <p:sp>
        <p:nvSpPr>
          <p:cNvPr id="36" name="Google Shape;36;p6"/>
          <p:cNvSpPr/>
          <p:nvPr/>
        </p:nvSpPr>
        <p:spPr>
          <a:xfrm>
            <a:off x="1028700" y="685163"/>
            <a:ext cx="1134302" cy="687073"/>
          </a:xfrm>
          <a:custGeom>
            <a:rect b="b" l="l" r="r" t="t"/>
            <a:pathLst>
              <a:path extrusionOk="0" h="687073" w="1134302">
                <a:moveTo>
                  <a:pt x="0" y="0"/>
                </a:moveTo>
                <a:lnTo>
                  <a:pt x="1134302" y="0"/>
                </a:lnTo>
                <a:lnTo>
                  <a:pt x="1134302" y="687074"/>
                </a:lnTo>
                <a:lnTo>
                  <a:pt x="0" y="68707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7" name="Google Shape;37;p6"/>
          <p:cNvSpPr txBox="1"/>
          <p:nvPr/>
        </p:nvSpPr>
        <p:spPr>
          <a:xfrm>
            <a:off x="2450204" y="867046"/>
            <a:ext cx="27876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999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11"/>
              <a:buFont typeface="Arial"/>
              <a:buNone/>
            </a:pPr>
            <a:r>
              <a:rPr b="0" i="0" lang="en-US" sz="2011" u="none" cap="none" strike="noStrike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COMPANY NAME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38;p6"/>
          <p:cNvSpPr txBox="1"/>
          <p:nvPr/>
        </p:nvSpPr>
        <p:spPr>
          <a:xfrm>
            <a:off x="16149963" y="675638"/>
            <a:ext cx="11094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998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92"/>
              <a:buFont typeface="Arial"/>
              <a:buNone/>
            </a:pPr>
            <a:r>
              <a:rPr b="0" i="0" lang="en-US" sz="2692" u="none" cap="none" strike="noStrike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01/20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7"/>
          <p:cNvSpPr txBox="1"/>
          <p:nvPr>
            <p:ph type="title"/>
          </p:nvPr>
        </p:nvSpPr>
        <p:spPr>
          <a:xfrm>
            <a:off x="1355125" y="1972875"/>
            <a:ext cx="108291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7"/>
          <p:cNvSpPr txBox="1"/>
          <p:nvPr>
            <p:ph idx="1" type="body"/>
          </p:nvPr>
        </p:nvSpPr>
        <p:spPr>
          <a:xfrm>
            <a:off x="3829825" y="5200450"/>
            <a:ext cx="5316000" cy="39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6195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1pPr>
            <a:lvl2pPr indent="-36195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–"/>
              <a:defRPr/>
            </a:lvl2pPr>
            <a:lvl3pPr indent="-3619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3pPr>
            <a:lvl4pPr indent="-36195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100"/>
              <a:buChar char="–"/>
              <a:defRPr/>
            </a:lvl4pPr>
            <a:lvl5pPr indent="-36195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100"/>
              <a:buChar char="»"/>
              <a:defRPr/>
            </a:lvl5pPr>
            <a:lvl6pPr indent="-36195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6pPr>
            <a:lvl7pPr indent="-36195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7pPr>
            <a:lvl8pPr indent="-36195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8pPr>
            <a:lvl9pPr indent="-36195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9pPr>
          </a:lstStyle>
          <a:p/>
        </p:txBody>
      </p:sp>
      <p:sp>
        <p:nvSpPr>
          <p:cNvPr id="42" name="Google Shape;42;p7"/>
          <p:cNvSpPr txBox="1"/>
          <p:nvPr>
            <p:ph idx="2" type="body"/>
          </p:nvPr>
        </p:nvSpPr>
        <p:spPr>
          <a:xfrm>
            <a:off x="9340342" y="5200450"/>
            <a:ext cx="5318700" cy="39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6195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1pPr>
            <a:lvl2pPr indent="-36195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–"/>
              <a:defRPr/>
            </a:lvl2pPr>
            <a:lvl3pPr indent="-3619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3pPr>
            <a:lvl4pPr indent="-36195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100"/>
              <a:buChar char="–"/>
              <a:defRPr/>
            </a:lvl4pPr>
            <a:lvl5pPr indent="-36195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100"/>
              <a:buChar char="»"/>
              <a:defRPr/>
            </a:lvl5pPr>
            <a:lvl6pPr indent="-36195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6pPr>
            <a:lvl7pPr indent="-36195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7pPr>
            <a:lvl8pPr indent="-36195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8pPr>
            <a:lvl9pPr indent="-36195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9pPr>
          </a:lstStyle>
          <a:p/>
        </p:txBody>
      </p:sp>
      <p:sp>
        <p:nvSpPr>
          <p:cNvPr id="43" name="Google Shape;43;p7"/>
          <p:cNvSpPr/>
          <p:nvPr/>
        </p:nvSpPr>
        <p:spPr>
          <a:xfrm>
            <a:off x="1028700" y="685163"/>
            <a:ext cx="1134302" cy="687073"/>
          </a:xfrm>
          <a:custGeom>
            <a:rect b="b" l="l" r="r" t="t"/>
            <a:pathLst>
              <a:path extrusionOk="0" h="687073" w="1134302">
                <a:moveTo>
                  <a:pt x="0" y="0"/>
                </a:moveTo>
                <a:lnTo>
                  <a:pt x="1134302" y="0"/>
                </a:lnTo>
                <a:lnTo>
                  <a:pt x="1134302" y="687074"/>
                </a:lnTo>
                <a:lnTo>
                  <a:pt x="0" y="68707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4" name="Google Shape;44;p7"/>
          <p:cNvSpPr txBox="1"/>
          <p:nvPr/>
        </p:nvSpPr>
        <p:spPr>
          <a:xfrm>
            <a:off x="2450204" y="867046"/>
            <a:ext cx="27876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999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11"/>
              <a:buFont typeface="Arial"/>
              <a:buNone/>
            </a:pPr>
            <a:r>
              <a:rPr b="0" i="0" lang="en-US" sz="2011" u="none" cap="none" strike="noStrike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COMPANY NAME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45;p7"/>
          <p:cNvSpPr txBox="1"/>
          <p:nvPr/>
        </p:nvSpPr>
        <p:spPr>
          <a:xfrm>
            <a:off x="16149963" y="675638"/>
            <a:ext cx="11094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998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92"/>
              <a:buFont typeface="Arial"/>
              <a:buNone/>
            </a:pPr>
            <a:r>
              <a:rPr b="0" i="0" lang="en-US" sz="2692" u="none" cap="none" strike="noStrike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01/20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6" name="Google Shape;46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131448" y="7200844"/>
            <a:ext cx="10255699" cy="6990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978553" y="-3267876"/>
            <a:ext cx="9490500" cy="94847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8"/>
          <p:cNvSpPr txBox="1"/>
          <p:nvPr>
            <p:ph type="title"/>
          </p:nvPr>
        </p:nvSpPr>
        <p:spPr>
          <a:xfrm>
            <a:off x="1355125" y="1972875"/>
            <a:ext cx="108291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8"/>
          <p:cNvSpPr/>
          <p:nvPr/>
        </p:nvSpPr>
        <p:spPr>
          <a:xfrm>
            <a:off x="1028700" y="685163"/>
            <a:ext cx="1134302" cy="687073"/>
          </a:xfrm>
          <a:custGeom>
            <a:rect b="b" l="l" r="r" t="t"/>
            <a:pathLst>
              <a:path extrusionOk="0" h="687073" w="1134302">
                <a:moveTo>
                  <a:pt x="0" y="0"/>
                </a:moveTo>
                <a:lnTo>
                  <a:pt x="1134302" y="0"/>
                </a:lnTo>
                <a:lnTo>
                  <a:pt x="1134302" y="687074"/>
                </a:lnTo>
                <a:lnTo>
                  <a:pt x="0" y="68707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1" name="Google Shape;51;p8"/>
          <p:cNvSpPr txBox="1"/>
          <p:nvPr/>
        </p:nvSpPr>
        <p:spPr>
          <a:xfrm>
            <a:off x="2450204" y="867046"/>
            <a:ext cx="27876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999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11"/>
              <a:buFont typeface="Arial"/>
              <a:buNone/>
            </a:pPr>
            <a:r>
              <a:rPr b="0" i="0" lang="en-US" sz="2011" u="none" cap="none" strike="noStrike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COMPANY NAME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52;p8"/>
          <p:cNvSpPr txBox="1"/>
          <p:nvPr/>
        </p:nvSpPr>
        <p:spPr>
          <a:xfrm>
            <a:off x="16149963" y="675638"/>
            <a:ext cx="11094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998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92"/>
              <a:buFont typeface="Arial"/>
              <a:buNone/>
            </a:pPr>
            <a:r>
              <a:rPr b="0" i="0" lang="en-US" sz="2692" u="none" cap="none" strike="noStrike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01/20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3" name="Google Shape;53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5446200" y="-1571137"/>
            <a:ext cx="16193167" cy="8231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54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0" y="7710224"/>
            <a:ext cx="16955909" cy="861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9"/>
          <p:cNvSpPr txBox="1"/>
          <p:nvPr>
            <p:ph type="title"/>
          </p:nvPr>
        </p:nvSpPr>
        <p:spPr>
          <a:xfrm>
            <a:off x="1333500" y="2453613"/>
            <a:ext cx="10536300" cy="1161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None/>
              <a:defRPr sz="7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Font typeface="Archivo Black"/>
              <a:buNone/>
              <a:defRPr sz="7000">
                <a:latin typeface="Archivo Black"/>
                <a:ea typeface="Archivo Black"/>
                <a:cs typeface="Archivo Black"/>
                <a:sym typeface="Archivo Blac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Font typeface="Archivo Black"/>
              <a:buNone/>
              <a:defRPr sz="7000">
                <a:latin typeface="Archivo Black"/>
                <a:ea typeface="Archivo Black"/>
                <a:cs typeface="Archivo Black"/>
                <a:sym typeface="Archivo Blac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Font typeface="Archivo Black"/>
              <a:buNone/>
              <a:defRPr sz="7000">
                <a:latin typeface="Archivo Black"/>
                <a:ea typeface="Archivo Black"/>
                <a:cs typeface="Archivo Black"/>
                <a:sym typeface="Archivo Blac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Font typeface="Archivo Black"/>
              <a:buNone/>
              <a:defRPr sz="7000">
                <a:latin typeface="Archivo Black"/>
                <a:ea typeface="Archivo Black"/>
                <a:cs typeface="Archivo Black"/>
                <a:sym typeface="Archivo Blac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Font typeface="Archivo Black"/>
              <a:buNone/>
              <a:defRPr sz="7000">
                <a:latin typeface="Archivo Black"/>
                <a:ea typeface="Archivo Black"/>
                <a:cs typeface="Archivo Black"/>
                <a:sym typeface="Archivo Blac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Font typeface="Archivo Black"/>
              <a:buNone/>
              <a:defRPr sz="7000">
                <a:latin typeface="Archivo Black"/>
                <a:ea typeface="Archivo Black"/>
                <a:cs typeface="Archivo Black"/>
                <a:sym typeface="Archivo Blac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Font typeface="Archivo Black"/>
              <a:buNone/>
              <a:defRPr sz="7000">
                <a:latin typeface="Archivo Black"/>
                <a:ea typeface="Archivo Black"/>
                <a:cs typeface="Archivo Black"/>
                <a:sym typeface="Archivo Blac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Font typeface="Archivo Black"/>
              <a:buNone/>
              <a:defRPr sz="7000">
                <a:latin typeface="Archivo Black"/>
                <a:ea typeface="Archivo Black"/>
                <a:cs typeface="Archivo Black"/>
                <a:sym typeface="Archivo Black"/>
              </a:defRPr>
            </a:lvl9pPr>
          </a:lstStyle>
          <a:p/>
        </p:txBody>
      </p:sp>
      <p:sp>
        <p:nvSpPr>
          <p:cNvPr id="57" name="Google Shape;57;p9"/>
          <p:cNvSpPr txBox="1"/>
          <p:nvPr>
            <p:ph idx="1" type="body"/>
          </p:nvPr>
        </p:nvSpPr>
        <p:spPr>
          <a:xfrm>
            <a:off x="9265800" y="4282875"/>
            <a:ext cx="5111700" cy="58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6195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1pPr>
            <a:lvl2pPr indent="-36195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100"/>
              <a:buChar char="–"/>
              <a:defRPr/>
            </a:lvl2pPr>
            <a:lvl3pPr indent="-36195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3pPr>
            <a:lvl4pPr indent="-36195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–"/>
              <a:defRPr/>
            </a:lvl4pPr>
            <a:lvl5pPr indent="-36195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»"/>
              <a:defRPr/>
            </a:lvl5pPr>
            <a:lvl6pPr indent="-36195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6pPr>
            <a:lvl7pPr indent="-36195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7pPr>
            <a:lvl8pPr indent="-36195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8pPr>
            <a:lvl9pPr indent="-36195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9pPr>
          </a:lstStyle>
          <a:p/>
        </p:txBody>
      </p:sp>
      <p:sp>
        <p:nvSpPr>
          <p:cNvPr id="58" name="Google Shape;58;p9"/>
          <p:cNvSpPr txBox="1"/>
          <p:nvPr>
            <p:ph idx="2" type="body"/>
          </p:nvPr>
        </p:nvSpPr>
        <p:spPr>
          <a:xfrm>
            <a:off x="3910500" y="4488450"/>
            <a:ext cx="5355300" cy="46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/>
            </a:lvl9pPr>
          </a:lstStyle>
          <a:p/>
        </p:txBody>
      </p:sp>
      <p:sp>
        <p:nvSpPr>
          <p:cNvPr id="59" name="Google Shape;59;p9"/>
          <p:cNvSpPr/>
          <p:nvPr/>
        </p:nvSpPr>
        <p:spPr>
          <a:xfrm>
            <a:off x="1028700" y="685163"/>
            <a:ext cx="1134302" cy="687073"/>
          </a:xfrm>
          <a:custGeom>
            <a:rect b="b" l="l" r="r" t="t"/>
            <a:pathLst>
              <a:path extrusionOk="0" h="687073" w="1134302">
                <a:moveTo>
                  <a:pt x="0" y="0"/>
                </a:moveTo>
                <a:lnTo>
                  <a:pt x="1134302" y="0"/>
                </a:lnTo>
                <a:lnTo>
                  <a:pt x="1134302" y="687074"/>
                </a:lnTo>
                <a:lnTo>
                  <a:pt x="0" y="68707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0" name="Google Shape;60;p9"/>
          <p:cNvSpPr txBox="1"/>
          <p:nvPr/>
        </p:nvSpPr>
        <p:spPr>
          <a:xfrm>
            <a:off x="2450204" y="867046"/>
            <a:ext cx="27876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999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11"/>
              <a:buFont typeface="Arial"/>
              <a:buNone/>
            </a:pPr>
            <a:r>
              <a:rPr b="0" i="0" lang="en-US" sz="2011" u="none" cap="none" strike="noStrike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COMPANY NAME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61;p9"/>
          <p:cNvSpPr txBox="1"/>
          <p:nvPr/>
        </p:nvSpPr>
        <p:spPr>
          <a:xfrm>
            <a:off x="16149963" y="675638"/>
            <a:ext cx="11094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998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92"/>
              <a:buFont typeface="Arial"/>
              <a:buNone/>
            </a:pPr>
            <a:r>
              <a:rPr b="0" i="0" lang="en-US" sz="2692" u="none" cap="none" strike="noStrike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01/20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2" name="Google Shape;62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755537" y="6343188"/>
            <a:ext cx="8652673" cy="10286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352888" y="-4349212"/>
            <a:ext cx="8652673" cy="102869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0"/>
          <p:cNvSpPr txBox="1"/>
          <p:nvPr>
            <p:ph type="title"/>
          </p:nvPr>
        </p:nvSpPr>
        <p:spPr>
          <a:xfrm>
            <a:off x="1335100" y="2851450"/>
            <a:ext cx="11192400" cy="68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None/>
              <a:defRPr sz="7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Font typeface="Archivo Black"/>
              <a:buNone/>
              <a:defRPr sz="7000">
                <a:latin typeface="Archivo Black"/>
                <a:ea typeface="Archivo Black"/>
                <a:cs typeface="Archivo Black"/>
                <a:sym typeface="Archivo Blac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Font typeface="Archivo Black"/>
              <a:buNone/>
              <a:defRPr sz="7000">
                <a:latin typeface="Archivo Black"/>
                <a:ea typeface="Archivo Black"/>
                <a:cs typeface="Archivo Black"/>
                <a:sym typeface="Archivo Blac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Font typeface="Archivo Black"/>
              <a:buNone/>
              <a:defRPr sz="7000">
                <a:latin typeface="Archivo Black"/>
                <a:ea typeface="Archivo Black"/>
                <a:cs typeface="Archivo Black"/>
                <a:sym typeface="Archivo Blac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Font typeface="Archivo Black"/>
              <a:buNone/>
              <a:defRPr sz="7000">
                <a:latin typeface="Archivo Black"/>
                <a:ea typeface="Archivo Black"/>
                <a:cs typeface="Archivo Black"/>
                <a:sym typeface="Archivo Blac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Font typeface="Archivo Black"/>
              <a:buNone/>
              <a:defRPr sz="7000">
                <a:latin typeface="Archivo Black"/>
                <a:ea typeface="Archivo Black"/>
                <a:cs typeface="Archivo Black"/>
                <a:sym typeface="Archivo Blac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Font typeface="Archivo Black"/>
              <a:buNone/>
              <a:defRPr sz="7000">
                <a:latin typeface="Archivo Black"/>
                <a:ea typeface="Archivo Black"/>
                <a:cs typeface="Archivo Black"/>
                <a:sym typeface="Archivo Blac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Font typeface="Archivo Black"/>
              <a:buNone/>
              <a:defRPr sz="7000">
                <a:latin typeface="Archivo Black"/>
                <a:ea typeface="Archivo Black"/>
                <a:cs typeface="Archivo Black"/>
                <a:sym typeface="Archivo Blac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Font typeface="Archivo Black"/>
              <a:buNone/>
              <a:defRPr sz="7000">
                <a:latin typeface="Archivo Black"/>
                <a:ea typeface="Archivo Black"/>
                <a:cs typeface="Archivo Black"/>
                <a:sym typeface="Archivo Black"/>
              </a:defRPr>
            </a:lvl9pPr>
          </a:lstStyle>
          <a:p/>
        </p:txBody>
      </p:sp>
      <p:sp>
        <p:nvSpPr>
          <p:cNvPr id="66" name="Google Shape;66;p10"/>
          <p:cNvSpPr/>
          <p:nvPr>
            <p:ph idx="2" type="pic"/>
          </p:nvPr>
        </p:nvSpPr>
        <p:spPr>
          <a:xfrm>
            <a:off x="12028172" y="5147775"/>
            <a:ext cx="4014900" cy="3011400"/>
          </a:xfrm>
          <a:prstGeom prst="rect">
            <a:avLst/>
          </a:prstGeom>
          <a:noFill/>
          <a:ln>
            <a:noFill/>
          </a:ln>
        </p:spPr>
      </p:sp>
      <p:sp>
        <p:nvSpPr>
          <p:cNvPr id="67" name="Google Shape;67;p10"/>
          <p:cNvSpPr txBox="1"/>
          <p:nvPr>
            <p:ph idx="1" type="body"/>
          </p:nvPr>
        </p:nvSpPr>
        <p:spPr>
          <a:xfrm>
            <a:off x="2162988" y="4784763"/>
            <a:ext cx="5486400" cy="8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/>
            </a:lvl9pPr>
          </a:lstStyle>
          <a:p/>
        </p:txBody>
      </p:sp>
      <p:sp>
        <p:nvSpPr>
          <p:cNvPr id="68" name="Google Shape;68;p10"/>
          <p:cNvSpPr/>
          <p:nvPr/>
        </p:nvSpPr>
        <p:spPr>
          <a:xfrm>
            <a:off x="1028700" y="685163"/>
            <a:ext cx="1134302" cy="687073"/>
          </a:xfrm>
          <a:custGeom>
            <a:rect b="b" l="l" r="r" t="t"/>
            <a:pathLst>
              <a:path extrusionOk="0" h="687073" w="1134302">
                <a:moveTo>
                  <a:pt x="0" y="0"/>
                </a:moveTo>
                <a:lnTo>
                  <a:pt x="1134302" y="0"/>
                </a:lnTo>
                <a:lnTo>
                  <a:pt x="1134302" y="687074"/>
                </a:lnTo>
                <a:lnTo>
                  <a:pt x="0" y="68707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9" name="Google Shape;69;p10"/>
          <p:cNvSpPr txBox="1"/>
          <p:nvPr/>
        </p:nvSpPr>
        <p:spPr>
          <a:xfrm>
            <a:off x="2450204" y="867046"/>
            <a:ext cx="27876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999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11"/>
              <a:buFont typeface="Arial"/>
              <a:buNone/>
            </a:pPr>
            <a:r>
              <a:rPr b="0" i="0" lang="en-US" sz="2011" u="none" cap="none" strike="noStrike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COMPANY NAME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10"/>
          <p:cNvSpPr txBox="1"/>
          <p:nvPr/>
        </p:nvSpPr>
        <p:spPr>
          <a:xfrm>
            <a:off x="16149963" y="675638"/>
            <a:ext cx="11094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998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92"/>
              <a:buFont typeface="Arial"/>
              <a:buNone/>
            </a:pPr>
            <a:r>
              <a:rPr b="0" i="0" lang="en-US" sz="2692" u="none" cap="none" strike="noStrike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01/20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1" name="Google Shape;71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10900" y="-3971987"/>
            <a:ext cx="11611551" cy="116172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0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1355125" y="1972875"/>
            <a:ext cx="108291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600"/>
              <a:buFont typeface="Archivo Black"/>
              <a:buNone/>
              <a:defRPr b="0" i="0" sz="7600" u="none" cap="none" strike="noStrike">
                <a:solidFill>
                  <a:schemeClr val="lt2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5029200" y="4860025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6195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chivo Black"/>
              <a:buChar char="•"/>
              <a:defRPr b="0" i="0" sz="2100" u="none" cap="none" strike="noStrike">
                <a:solidFill>
                  <a:schemeClr val="lt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indent="-36195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chivo Black"/>
              <a:buChar char="–"/>
              <a:defRPr b="0" i="0" sz="2100" u="none" cap="none" strike="noStrike">
                <a:solidFill>
                  <a:schemeClr val="lt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2pPr>
            <a:lvl3pPr indent="-36195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chivo Black"/>
              <a:buChar char="•"/>
              <a:defRPr b="0" i="0" sz="2100" u="none" cap="none" strike="noStrike">
                <a:solidFill>
                  <a:schemeClr val="lt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3pPr>
            <a:lvl4pPr indent="-3619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chivo Black"/>
              <a:buChar char="–"/>
              <a:defRPr b="0" i="0" sz="2100" u="none" cap="none" strike="noStrike">
                <a:solidFill>
                  <a:schemeClr val="lt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4pPr>
            <a:lvl5pPr indent="-3619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chivo Black"/>
              <a:buChar char="»"/>
              <a:defRPr b="0" i="0" sz="2100" u="none" cap="none" strike="noStrike">
                <a:solidFill>
                  <a:schemeClr val="lt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5pPr>
            <a:lvl6pPr indent="-36195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chivo Black"/>
              <a:buChar char="•"/>
              <a:defRPr b="0" i="0" sz="2100" u="none" cap="none" strike="noStrike">
                <a:solidFill>
                  <a:schemeClr val="lt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6pPr>
            <a:lvl7pPr indent="-36195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chivo Black"/>
              <a:buChar char="•"/>
              <a:defRPr b="0" i="0" sz="2100" u="none" cap="none" strike="noStrike">
                <a:solidFill>
                  <a:schemeClr val="lt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7pPr>
            <a:lvl8pPr indent="-36195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chivo Black"/>
              <a:buChar char="•"/>
              <a:defRPr b="0" i="0" sz="2100" u="none" cap="none" strike="noStrike">
                <a:solidFill>
                  <a:schemeClr val="lt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8pPr>
            <a:lvl9pPr indent="-36195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chivo Black"/>
              <a:buChar char="•"/>
              <a:defRPr b="0" i="0" sz="2100" u="none" cap="none" strike="noStrike">
                <a:solidFill>
                  <a:schemeClr val="lt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png"/><Relationship Id="rId4" Type="http://schemas.openxmlformats.org/officeDocument/2006/relationships/image" Target="../media/image18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Relationship Id="rId4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jpg"/><Relationship Id="rId4" Type="http://schemas.openxmlformats.org/officeDocument/2006/relationships/image" Target="../media/image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png"/><Relationship Id="rId4" Type="http://schemas.openxmlformats.org/officeDocument/2006/relationships/image" Target="../media/image8.png"/><Relationship Id="rId5" Type="http://schemas.openxmlformats.org/officeDocument/2006/relationships/image" Target="../media/image4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5.png"/><Relationship Id="rId4" Type="http://schemas.openxmlformats.org/officeDocument/2006/relationships/image" Target="../media/image3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8.jpg"/><Relationship Id="rId4" Type="http://schemas.openxmlformats.org/officeDocument/2006/relationships/image" Target="../media/image1.png"/><Relationship Id="rId5" Type="http://schemas.openxmlformats.org/officeDocument/2006/relationships/image" Target="../media/image19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8.png"/><Relationship Id="rId4" Type="http://schemas.openxmlformats.org/officeDocument/2006/relationships/image" Target="../media/image3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8.png"/><Relationship Id="rId4" Type="http://schemas.openxmlformats.org/officeDocument/2006/relationships/image" Target="../media/image3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8.png"/><Relationship Id="rId4" Type="http://schemas.openxmlformats.org/officeDocument/2006/relationships/image" Target="../media/image2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7.png"/><Relationship Id="rId4" Type="http://schemas.openxmlformats.org/officeDocument/2006/relationships/image" Target="../media/image3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1.png"/><Relationship Id="rId4" Type="http://schemas.openxmlformats.org/officeDocument/2006/relationships/image" Target="../media/image2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4.png"/><Relationship Id="rId4" Type="http://schemas.openxmlformats.org/officeDocument/2006/relationships/image" Target="../media/image2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2.png"/><Relationship Id="rId4" Type="http://schemas.openxmlformats.org/officeDocument/2006/relationships/image" Target="../media/image2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7.png"/><Relationship Id="rId4" Type="http://schemas.openxmlformats.org/officeDocument/2006/relationships/image" Target="../media/image3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7.png"/><Relationship Id="rId4" Type="http://schemas.openxmlformats.org/officeDocument/2006/relationships/image" Target="../media/image39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9.png"/><Relationship Id="rId4" Type="http://schemas.openxmlformats.org/officeDocument/2006/relationships/image" Target="../media/image12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2.png"/><Relationship Id="rId4" Type="http://schemas.openxmlformats.org/officeDocument/2006/relationships/image" Target="../media/image9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2.png"/><Relationship Id="rId4" Type="http://schemas.openxmlformats.org/officeDocument/2006/relationships/image" Target="../media/image9.png"/><Relationship Id="rId9" Type="http://schemas.openxmlformats.org/officeDocument/2006/relationships/image" Target="../media/image43.png"/><Relationship Id="rId5" Type="http://schemas.openxmlformats.org/officeDocument/2006/relationships/image" Target="../media/image46.jpg"/><Relationship Id="rId6" Type="http://schemas.openxmlformats.org/officeDocument/2006/relationships/image" Target="../media/image40.png"/><Relationship Id="rId7" Type="http://schemas.openxmlformats.org/officeDocument/2006/relationships/image" Target="../media/image45.png"/><Relationship Id="rId8" Type="http://schemas.openxmlformats.org/officeDocument/2006/relationships/image" Target="../media/image4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9.png"/><Relationship Id="rId4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9.png"/><Relationship Id="rId4" Type="http://schemas.openxmlformats.org/officeDocument/2006/relationships/image" Target="../media/image10.png"/><Relationship Id="rId5" Type="http://schemas.openxmlformats.org/officeDocument/2006/relationships/image" Target="../media/image1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Relationship Id="rId4" Type="http://schemas.openxmlformats.org/officeDocument/2006/relationships/image" Target="../media/image1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Relationship Id="rId4" Type="http://schemas.openxmlformats.org/officeDocument/2006/relationships/image" Target="../media/image2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Relationship Id="rId4" Type="http://schemas.openxmlformats.org/officeDocument/2006/relationships/image" Target="../media/image1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5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51C24"/>
        </a:solid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41376" y="-660225"/>
            <a:ext cx="6536799" cy="1117112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7" name="Google Shape;77;p11"/>
          <p:cNvCxnSpPr/>
          <p:nvPr/>
        </p:nvCxnSpPr>
        <p:spPr>
          <a:xfrm>
            <a:off x="639850" y="8585430"/>
            <a:ext cx="6492300" cy="0"/>
          </a:xfrm>
          <a:prstGeom prst="straightConnector1">
            <a:avLst/>
          </a:prstGeom>
          <a:noFill/>
          <a:ln cap="flat" cmpd="sng" w="66675">
            <a:solidFill>
              <a:srgbClr val="FFFFFF"/>
            </a:solidFill>
            <a:prstDash val="solid"/>
            <a:round/>
            <a:headEnd len="sm" w="sm" type="none"/>
            <a:tailEnd len="med" w="med" type="stealth"/>
          </a:ln>
        </p:spPr>
      </p:cxnSp>
      <p:grpSp>
        <p:nvGrpSpPr>
          <p:cNvPr id="78" name="Google Shape;78;p11"/>
          <p:cNvGrpSpPr/>
          <p:nvPr/>
        </p:nvGrpSpPr>
        <p:grpSpPr>
          <a:xfrm rot="1349052">
            <a:off x="11993289" y="2294340"/>
            <a:ext cx="2480439" cy="816752"/>
            <a:chOff x="0" y="-47625"/>
            <a:chExt cx="939106" cy="215110"/>
          </a:xfrm>
        </p:grpSpPr>
        <p:sp>
          <p:nvSpPr>
            <p:cNvPr id="79" name="Google Shape;79;p11"/>
            <p:cNvSpPr/>
            <p:nvPr/>
          </p:nvSpPr>
          <p:spPr>
            <a:xfrm>
              <a:off x="0" y="0"/>
              <a:ext cx="939106" cy="167485"/>
            </a:xfrm>
            <a:custGeom>
              <a:rect b="b" l="l" r="r" t="t"/>
              <a:pathLst>
                <a:path extrusionOk="0" h="167485" w="939106">
                  <a:moveTo>
                    <a:pt x="30397" y="0"/>
                  </a:moveTo>
                  <a:lnTo>
                    <a:pt x="908709" y="0"/>
                  </a:lnTo>
                  <a:cubicBezTo>
                    <a:pt x="916770" y="0"/>
                    <a:pt x="924502" y="3203"/>
                    <a:pt x="930203" y="8903"/>
                  </a:cubicBezTo>
                  <a:cubicBezTo>
                    <a:pt x="935903" y="14604"/>
                    <a:pt x="939106" y="22335"/>
                    <a:pt x="939106" y="30397"/>
                  </a:cubicBezTo>
                  <a:lnTo>
                    <a:pt x="939106" y="137087"/>
                  </a:lnTo>
                  <a:cubicBezTo>
                    <a:pt x="939106" y="153875"/>
                    <a:pt x="925497" y="167485"/>
                    <a:pt x="908709" y="167485"/>
                  </a:cubicBezTo>
                  <a:lnTo>
                    <a:pt x="30397" y="167485"/>
                  </a:lnTo>
                  <a:cubicBezTo>
                    <a:pt x="13609" y="167485"/>
                    <a:pt x="0" y="153875"/>
                    <a:pt x="0" y="137087"/>
                  </a:cubicBezTo>
                  <a:lnTo>
                    <a:pt x="0" y="30397"/>
                  </a:lnTo>
                  <a:cubicBezTo>
                    <a:pt x="0" y="13609"/>
                    <a:pt x="13609" y="0"/>
                    <a:pt x="30397" y="0"/>
                  </a:cubicBezTo>
                  <a:close/>
                </a:path>
              </a:pathLst>
            </a:custGeom>
            <a:solidFill>
              <a:srgbClr val="F7C91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80;p11"/>
            <p:cNvSpPr txBox="1"/>
            <p:nvPr/>
          </p:nvSpPr>
          <p:spPr>
            <a:xfrm>
              <a:off x="0" y="-47625"/>
              <a:ext cx="939106" cy="215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1" name="Google Shape;81;p11"/>
          <p:cNvSpPr txBox="1"/>
          <p:nvPr/>
        </p:nvSpPr>
        <p:spPr>
          <a:xfrm>
            <a:off x="639850" y="3554353"/>
            <a:ext cx="11925600" cy="14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999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126"/>
              <a:buFont typeface="Arial"/>
              <a:buNone/>
            </a:pPr>
            <a:r>
              <a:rPr lang="en-US" sz="9126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STATISTICS</a:t>
            </a:r>
            <a:endParaRPr i="0" sz="1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2" name="Google Shape;82;p11"/>
          <p:cNvSpPr txBox="1"/>
          <p:nvPr/>
        </p:nvSpPr>
        <p:spPr>
          <a:xfrm rot="1320740">
            <a:off x="12719137" y="2528449"/>
            <a:ext cx="968501" cy="4980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3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35"/>
              <a:buFont typeface="Arial"/>
              <a:buNone/>
            </a:pPr>
            <a:r>
              <a:rPr lang="en-US" sz="3234">
                <a:solidFill>
                  <a:schemeClr val="dk1"/>
                </a:solidFill>
              </a:rPr>
              <a:t>ГП3</a:t>
            </a:r>
            <a:endParaRPr i="0" sz="1700" u="none" cap="none" strike="noStrike">
              <a:solidFill>
                <a:schemeClr val="dk1"/>
              </a:solidFill>
            </a:endParaRPr>
          </a:p>
        </p:txBody>
      </p:sp>
      <p:sp>
        <p:nvSpPr>
          <p:cNvPr id="83" name="Google Shape;83;p11"/>
          <p:cNvSpPr txBox="1"/>
          <p:nvPr/>
        </p:nvSpPr>
        <p:spPr>
          <a:xfrm>
            <a:off x="639850" y="6115050"/>
            <a:ext cx="10180800" cy="21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Алимова Анастасия 235</a:t>
            </a:r>
            <a:endParaRPr sz="26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Ерохина Арина 237</a:t>
            </a:r>
            <a:endParaRPr sz="26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Грызунов Леонид 237</a:t>
            </a:r>
            <a:endParaRPr sz="26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Непорожнев Захар 237</a:t>
            </a:r>
            <a:endParaRPr sz="26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Корниенко Пётр 239</a:t>
            </a:r>
            <a:endParaRPr sz="26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84" name="Google Shape;84;p11" title="Снимок 17.12.2025 в 22.36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8678550" cy="204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1" title="Снимок 17.12.2025 в 22.36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936400" y="534750"/>
            <a:ext cx="1390650" cy="70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7250100" y="-686512"/>
            <a:ext cx="16193167" cy="8231026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20"/>
          <p:cNvSpPr txBox="1"/>
          <p:nvPr/>
        </p:nvSpPr>
        <p:spPr>
          <a:xfrm>
            <a:off x="551475" y="2598300"/>
            <a:ext cx="15118500" cy="32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Метрика: Converted (конверсия) - зарегистрировался пользователь или нет</a:t>
            </a:r>
            <a:endParaRPr sz="32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31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Helvetica Neue"/>
              <a:buChar char="●"/>
            </a:pPr>
            <a:r>
              <a:rPr lang="en-US" sz="3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бинарная 0/1</a:t>
            </a:r>
            <a:endParaRPr sz="32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31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Helvetica Neue"/>
              <a:buChar char="●"/>
            </a:pPr>
            <a:r>
              <a:rPr lang="en-US" sz="3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прямо соответствует цели бизнеса</a:t>
            </a:r>
            <a:endParaRPr sz="32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31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Helvetica Neue"/>
              <a:buChar char="●"/>
            </a:pPr>
            <a:r>
              <a:rPr lang="en-US" sz="3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легко сравнивать между группами</a:t>
            </a:r>
            <a:endParaRPr sz="32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0" name="Google Shape;200;p20"/>
          <p:cNvSpPr txBox="1"/>
          <p:nvPr/>
        </p:nvSpPr>
        <p:spPr>
          <a:xfrm>
            <a:off x="551475" y="6122350"/>
            <a:ext cx="14898600" cy="27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Гипотезы:</a:t>
            </a:r>
            <a:endParaRPr sz="3500">
              <a:solidFill>
                <a:schemeClr val="lt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Н0: конверсия в регистрацию пользователей на старой версии и новой </a:t>
            </a:r>
            <a:r>
              <a:rPr lang="en-US" sz="3500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равны</a:t>
            </a:r>
            <a:endParaRPr sz="3500">
              <a:solidFill>
                <a:schemeClr val="lt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3500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Н1: конверсии разных версий отличаются</a:t>
            </a:r>
            <a:endParaRPr sz="3500">
              <a:solidFill>
                <a:schemeClr val="lt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01" name="Google Shape;201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6375736">
            <a:off x="10232340" y="-1291088"/>
            <a:ext cx="13868097" cy="12209072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0"/>
          <p:cNvSpPr txBox="1"/>
          <p:nvPr/>
        </p:nvSpPr>
        <p:spPr>
          <a:xfrm>
            <a:off x="551475" y="454425"/>
            <a:ext cx="14503200" cy="12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999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126"/>
              <a:buFont typeface="Arial"/>
              <a:buNone/>
            </a:pPr>
            <a:r>
              <a:rPr lang="en-US" sz="8226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Выбор метрики и гипотезы</a:t>
            </a:r>
            <a:endParaRPr i="0" sz="5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51C24"/>
        </a:solidFill>
      </p:bgPr>
    </p:bg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7" name="Google Shape;207;p21"/>
          <p:cNvGrpSpPr/>
          <p:nvPr/>
        </p:nvGrpSpPr>
        <p:grpSpPr>
          <a:xfrm>
            <a:off x="541675" y="3518883"/>
            <a:ext cx="1573538" cy="1754365"/>
            <a:chOff x="0" y="-47625"/>
            <a:chExt cx="414427" cy="462052"/>
          </a:xfrm>
        </p:grpSpPr>
        <p:sp>
          <p:nvSpPr>
            <p:cNvPr id="208" name="Google Shape;208;p21"/>
            <p:cNvSpPr/>
            <p:nvPr/>
          </p:nvSpPr>
          <p:spPr>
            <a:xfrm>
              <a:off x="0" y="0"/>
              <a:ext cx="414427" cy="414427"/>
            </a:xfrm>
            <a:custGeom>
              <a:rect b="b" l="l" r="r" t="t"/>
              <a:pathLst>
                <a:path extrusionOk="0" h="414427" w="414427">
                  <a:moveTo>
                    <a:pt x="152523" y="0"/>
                  </a:moveTo>
                  <a:lnTo>
                    <a:pt x="261904" y="0"/>
                  </a:lnTo>
                  <a:cubicBezTo>
                    <a:pt x="346140" y="0"/>
                    <a:pt x="414427" y="68287"/>
                    <a:pt x="414427" y="152523"/>
                  </a:cubicBezTo>
                  <a:lnTo>
                    <a:pt x="414427" y="261904"/>
                  </a:lnTo>
                  <a:cubicBezTo>
                    <a:pt x="414427" y="346140"/>
                    <a:pt x="346140" y="414427"/>
                    <a:pt x="261904" y="414427"/>
                  </a:cubicBezTo>
                  <a:lnTo>
                    <a:pt x="152523" y="414427"/>
                  </a:lnTo>
                  <a:cubicBezTo>
                    <a:pt x="112072" y="414427"/>
                    <a:pt x="73277" y="398357"/>
                    <a:pt x="44673" y="369754"/>
                  </a:cubicBezTo>
                  <a:cubicBezTo>
                    <a:pt x="16069" y="341150"/>
                    <a:pt x="0" y="302355"/>
                    <a:pt x="0" y="261904"/>
                  </a:cubicBezTo>
                  <a:lnTo>
                    <a:pt x="0" y="152523"/>
                  </a:lnTo>
                  <a:cubicBezTo>
                    <a:pt x="0" y="68287"/>
                    <a:pt x="68287" y="0"/>
                    <a:pt x="152523" y="0"/>
                  </a:cubicBezTo>
                  <a:close/>
                </a:path>
              </a:pathLst>
            </a:custGeom>
            <a:solidFill>
              <a:srgbClr val="F7C91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09;p21"/>
            <p:cNvSpPr txBox="1"/>
            <p:nvPr/>
          </p:nvSpPr>
          <p:spPr>
            <a:xfrm>
              <a:off x="0" y="-47625"/>
              <a:ext cx="414300" cy="46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0" name="Google Shape;210;p21"/>
          <p:cNvGrpSpPr/>
          <p:nvPr/>
        </p:nvGrpSpPr>
        <p:grpSpPr>
          <a:xfrm>
            <a:off x="541675" y="5890902"/>
            <a:ext cx="1573538" cy="1754365"/>
            <a:chOff x="0" y="-47625"/>
            <a:chExt cx="414427" cy="462052"/>
          </a:xfrm>
        </p:grpSpPr>
        <p:sp>
          <p:nvSpPr>
            <p:cNvPr id="211" name="Google Shape;211;p21"/>
            <p:cNvSpPr/>
            <p:nvPr/>
          </p:nvSpPr>
          <p:spPr>
            <a:xfrm>
              <a:off x="0" y="0"/>
              <a:ext cx="414427" cy="414427"/>
            </a:xfrm>
            <a:custGeom>
              <a:rect b="b" l="l" r="r" t="t"/>
              <a:pathLst>
                <a:path extrusionOk="0" h="414427" w="414427">
                  <a:moveTo>
                    <a:pt x="152523" y="0"/>
                  </a:moveTo>
                  <a:lnTo>
                    <a:pt x="261904" y="0"/>
                  </a:lnTo>
                  <a:cubicBezTo>
                    <a:pt x="346140" y="0"/>
                    <a:pt x="414427" y="68287"/>
                    <a:pt x="414427" y="152523"/>
                  </a:cubicBezTo>
                  <a:lnTo>
                    <a:pt x="414427" y="261904"/>
                  </a:lnTo>
                  <a:cubicBezTo>
                    <a:pt x="414427" y="346140"/>
                    <a:pt x="346140" y="414427"/>
                    <a:pt x="261904" y="414427"/>
                  </a:cubicBezTo>
                  <a:lnTo>
                    <a:pt x="152523" y="414427"/>
                  </a:lnTo>
                  <a:cubicBezTo>
                    <a:pt x="112072" y="414427"/>
                    <a:pt x="73277" y="398357"/>
                    <a:pt x="44673" y="369754"/>
                  </a:cubicBezTo>
                  <a:cubicBezTo>
                    <a:pt x="16069" y="341150"/>
                    <a:pt x="0" y="302355"/>
                    <a:pt x="0" y="261904"/>
                  </a:cubicBezTo>
                  <a:lnTo>
                    <a:pt x="0" y="152523"/>
                  </a:lnTo>
                  <a:cubicBezTo>
                    <a:pt x="0" y="68287"/>
                    <a:pt x="68287" y="0"/>
                    <a:pt x="152523" y="0"/>
                  </a:cubicBezTo>
                  <a:close/>
                </a:path>
              </a:pathLst>
            </a:custGeom>
            <a:solidFill>
              <a:srgbClr val="F7C91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2;p21"/>
            <p:cNvSpPr txBox="1"/>
            <p:nvPr/>
          </p:nvSpPr>
          <p:spPr>
            <a:xfrm>
              <a:off x="0" y="-47625"/>
              <a:ext cx="414300" cy="46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3" name="Google Shape;213;p21"/>
          <p:cNvSpPr txBox="1"/>
          <p:nvPr/>
        </p:nvSpPr>
        <p:spPr>
          <a:xfrm>
            <a:off x="445988" y="4001835"/>
            <a:ext cx="17649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1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20"/>
              <a:buFont typeface="Arial"/>
              <a:buNone/>
            </a:pPr>
            <a:r>
              <a:rPr b="0" i="0" lang="en-US" sz="6320" u="none" cap="none" strike="noStrik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rPr>
              <a:t>01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21"/>
          <p:cNvSpPr txBox="1"/>
          <p:nvPr/>
        </p:nvSpPr>
        <p:spPr>
          <a:xfrm>
            <a:off x="445988" y="6373888"/>
            <a:ext cx="17649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1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20"/>
              <a:buFont typeface="Arial"/>
              <a:buNone/>
            </a:pPr>
            <a:r>
              <a:rPr b="0" i="0" lang="en-US" sz="6320" u="none" cap="none" strike="noStrik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rPr>
              <a:t>02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21"/>
          <p:cNvSpPr txBox="1"/>
          <p:nvPr/>
        </p:nvSpPr>
        <p:spPr>
          <a:xfrm>
            <a:off x="2430750" y="3703338"/>
            <a:ext cx="143025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accent2"/>
                </a:solidFill>
              </a:rPr>
              <a:t>Почему используем: метрика бинарная, наблюдения независимы, выборки сбалансированы по времени, все пользователи уникальные</a:t>
            </a:r>
            <a:endParaRPr sz="3000">
              <a:solidFill>
                <a:schemeClr val="accen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accent2"/>
                </a:solidFill>
              </a:rPr>
              <a:t>n * p ≥ 5 и n * (1−p) ≥ 5</a:t>
            </a:r>
            <a:endParaRPr sz="3000">
              <a:solidFill>
                <a:schemeClr val="accent2"/>
              </a:solidFill>
            </a:endParaRPr>
          </a:p>
        </p:txBody>
      </p:sp>
      <p:sp>
        <p:nvSpPr>
          <p:cNvPr id="216" name="Google Shape;216;p21"/>
          <p:cNvSpPr txBox="1"/>
          <p:nvPr/>
        </p:nvSpPr>
        <p:spPr>
          <a:xfrm>
            <a:off x="2430755" y="6213975"/>
            <a:ext cx="119298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-US" sz="3000">
                <a:solidFill>
                  <a:schemeClr val="lt1"/>
                </a:solidFill>
              </a:rPr>
              <a:t>Результат: p-value = 0.18 &gt; 0.05</a:t>
            </a:r>
            <a:endParaRPr sz="3000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-US" sz="3000">
                <a:solidFill>
                  <a:schemeClr val="lt1"/>
                </a:solidFill>
              </a:rPr>
              <a:t>Н0 не отвергаем</a:t>
            </a:r>
            <a:endParaRPr sz="3000">
              <a:solidFill>
                <a:schemeClr val="lt1"/>
              </a:solidFill>
            </a:endParaRPr>
          </a:p>
        </p:txBody>
      </p:sp>
      <p:sp>
        <p:nvSpPr>
          <p:cNvPr id="217" name="Google Shape;217;p21"/>
          <p:cNvSpPr txBox="1"/>
          <p:nvPr/>
        </p:nvSpPr>
        <p:spPr>
          <a:xfrm>
            <a:off x="551475" y="454425"/>
            <a:ext cx="14503200" cy="22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999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126"/>
              <a:buFont typeface="Arial"/>
              <a:buNone/>
            </a:pPr>
            <a:r>
              <a:rPr lang="en-US" sz="8226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Проверка гипотезы</a:t>
            </a:r>
            <a:endParaRPr sz="8226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999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126"/>
              <a:buFont typeface="Arial"/>
              <a:buNone/>
            </a:pPr>
            <a:r>
              <a:rPr lang="en-US" sz="4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Z-тест для двух долей</a:t>
            </a:r>
            <a:endParaRPr i="0" sz="48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8" name="Google Shape;218;p21"/>
          <p:cNvSpPr txBox="1"/>
          <p:nvPr/>
        </p:nvSpPr>
        <p:spPr>
          <a:xfrm>
            <a:off x="3179105" y="8451613"/>
            <a:ext cx="119298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-US" sz="4100">
                <a:solidFill>
                  <a:schemeClr val="lt2"/>
                </a:solidFill>
              </a:rPr>
              <a:t>Между конверсиями двух версий нет различий</a:t>
            </a:r>
            <a:endParaRPr sz="41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51C24"/>
        </a:solidFill>
      </p:bgPr>
    </p:bg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56050" y="-383425"/>
            <a:ext cx="9466799" cy="11188566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2"/>
          <p:cNvSpPr txBox="1"/>
          <p:nvPr/>
        </p:nvSpPr>
        <p:spPr>
          <a:xfrm>
            <a:off x="551475" y="454425"/>
            <a:ext cx="14503200" cy="12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999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126"/>
              <a:buFont typeface="Arial"/>
              <a:buNone/>
            </a:pPr>
            <a:r>
              <a:rPr lang="en-US" sz="8226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Bootstrap</a:t>
            </a:r>
            <a:endParaRPr i="0" sz="5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225" name="Google Shape;225;p22"/>
          <p:cNvGrpSpPr/>
          <p:nvPr/>
        </p:nvGrpSpPr>
        <p:grpSpPr>
          <a:xfrm>
            <a:off x="647150" y="2346558"/>
            <a:ext cx="1573538" cy="1754365"/>
            <a:chOff x="0" y="-47625"/>
            <a:chExt cx="414427" cy="462052"/>
          </a:xfrm>
        </p:grpSpPr>
        <p:sp>
          <p:nvSpPr>
            <p:cNvPr id="226" name="Google Shape;226;p22"/>
            <p:cNvSpPr/>
            <p:nvPr/>
          </p:nvSpPr>
          <p:spPr>
            <a:xfrm>
              <a:off x="0" y="0"/>
              <a:ext cx="414427" cy="414427"/>
            </a:xfrm>
            <a:custGeom>
              <a:rect b="b" l="l" r="r" t="t"/>
              <a:pathLst>
                <a:path extrusionOk="0" h="414427" w="414427">
                  <a:moveTo>
                    <a:pt x="152523" y="0"/>
                  </a:moveTo>
                  <a:lnTo>
                    <a:pt x="261904" y="0"/>
                  </a:lnTo>
                  <a:cubicBezTo>
                    <a:pt x="346140" y="0"/>
                    <a:pt x="414427" y="68287"/>
                    <a:pt x="414427" y="152523"/>
                  </a:cubicBezTo>
                  <a:lnTo>
                    <a:pt x="414427" y="261904"/>
                  </a:lnTo>
                  <a:cubicBezTo>
                    <a:pt x="414427" y="346140"/>
                    <a:pt x="346140" y="414427"/>
                    <a:pt x="261904" y="414427"/>
                  </a:cubicBezTo>
                  <a:lnTo>
                    <a:pt x="152523" y="414427"/>
                  </a:lnTo>
                  <a:cubicBezTo>
                    <a:pt x="112072" y="414427"/>
                    <a:pt x="73277" y="398357"/>
                    <a:pt x="44673" y="369754"/>
                  </a:cubicBezTo>
                  <a:cubicBezTo>
                    <a:pt x="16069" y="341150"/>
                    <a:pt x="0" y="302355"/>
                    <a:pt x="0" y="261904"/>
                  </a:cubicBezTo>
                  <a:lnTo>
                    <a:pt x="0" y="152523"/>
                  </a:lnTo>
                  <a:cubicBezTo>
                    <a:pt x="0" y="68287"/>
                    <a:pt x="68287" y="0"/>
                    <a:pt x="152523" y="0"/>
                  </a:cubicBezTo>
                  <a:close/>
                </a:path>
              </a:pathLst>
            </a:custGeom>
            <a:solidFill>
              <a:srgbClr val="F7C91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27;p22"/>
            <p:cNvSpPr txBox="1"/>
            <p:nvPr/>
          </p:nvSpPr>
          <p:spPr>
            <a:xfrm>
              <a:off x="0" y="-47625"/>
              <a:ext cx="414300" cy="46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8" name="Google Shape;228;p22"/>
          <p:cNvGrpSpPr/>
          <p:nvPr/>
        </p:nvGrpSpPr>
        <p:grpSpPr>
          <a:xfrm>
            <a:off x="647150" y="4718577"/>
            <a:ext cx="1573538" cy="1754365"/>
            <a:chOff x="0" y="-47625"/>
            <a:chExt cx="414427" cy="462052"/>
          </a:xfrm>
        </p:grpSpPr>
        <p:sp>
          <p:nvSpPr>
            <p:cNvPr id="229" name="Google Shape;229;p22"/>
            <p:cNvSpPr/>
            <p:nvPr/>
          </p:nvSpPr>
          <p:spPr>
            <a:xfrm>
              <a:off x="0" y="0"/>
              <a:ext cx="414427" cy="414427"/>
            </a:xfrm>
            <a:custGeom>
              <a:rect b="b" l="l" r="r" t="t"/>
              <a:pathLst>
                <a:path extrusionOk="0" h="414427" w="414427">
                  <a:moveTo>
                    <a:pt x="152523" y="0"/>
                  </a:moveTo>
                  <a:lnTo>
                    <a:pt x="261904" y="0"/>
                  </a:lnTo>
                  <a:cubicBezTo>
                    <a:pt x="346140" y="0"/>
                    <a:pt x="414427" y="68287"/>
                    <a:pt x="414427" y="152523"/>
                  </a:cubicBezTo>
                  <a:lnTo>
                    <a:pt x="414427" y="261904"/>
                  </a:lnTo>
                  <a:cubicBezTo>
                    <a:pt x="414427" y="346140"/>
                    <a:pt x="346140" y="414427"/>
                    <a:pt x="261904" y="414427"/>
                  </a:cubicBezTo>
                  <a:lnTo>
                    <a:pt x="152523" y="414427"/>
                  </a:lnTo>
                  <a:cubicBezTo>
                    <a:pt x="112072" y="414427"/>
                    <a:pt x="73277" y="398357"/>
                    <a:pt x="44673" y="369754"/>
                  </a:cubicBezTo>
                  <a:cubicBezTo>
                    <a:pt x="16069" y="341150"/>
                    <a:pt x="0" y="302355"/>
                    <a:pt x="0" y="261904"/>
                  </a:cubicBezTo>
                  <a:lnTo>
                    <a:pt x="0" y="152523"/>
                  </a:lnTo>
                  <a:cubicBezTo>
                    <a:pt x="0" y="68287"/>
                    <a:pt x="68287" y="0"/>
                    <a:pt x="152523" y="0"/>
                  </a:cubicBezTo>
                  <a:close/>
                </a:path>
              </a:pathLst>
            </a:custGeom>
            <a:solidFill>
              <a:srgbClr val="F7C91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22"/>
            <p:cNvSpPr txBox="1"/>
            <p:nvPr/>
          </p:nvSpPr>
          <p:spPr>
            <a:xfrm>
              <a:off x="0" y="-47625"/>
              <a:ext cx="414300" cy="46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1" name="Google Shape;231;p22"/>
          <p:cNvSpPr txBox="1"/>
          <p:nvPr/>
        </p:nvSpPr>
        <p:spPr>
          <a:xfrm>
            <a:off x="551463" y="2829510"/>
            <a:ext cx="17649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1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20"/>
              <a:buFont typeface="Arial"/>
              <a:buNone/>
            </a:pPr>
            <a:r>
              <a:rPr b="0" i="0" lang="en-US" sz="6320" u="none" cap="none" strike="noStrik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rPr>
              <a:t>01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p22"/>
          <p:cNvSpPr txBox="1"/>
          <p:nvPr/>
        </p:nvSpPr>
        <p:spPr>
          <a:xfrm>
            <a:off x="551463" y="5201563"/>
            <a:ext cx="17649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1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20"/>
              <a:buFont typeface="Arial"/>
              <a:buNone/>
            </a:pPr>
            <a:r>
              <a:rPr b="0" i="0" lang="en-US" sz="6320" u="none" cap="none" strike="noStrik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rPr>
              <a:t>02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p22"/>
          <p:cNvSpPr txBox="1"/>
          <p:nvPr/>
        </p:nvSpPr>
        <p:spPr>
          <a:xfrm>
            <a:off x="2536225" y="2531013"/>
            <a:ext cx="143025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accent2"/>
                </a:solidFill>
              </a:rPr>
              <a:t>Рассматриваем дни недели, так как для них мы видели неравномерность.</a:t>
            </a:r>
            <a:endParaRPr sz="3000">
              <a:solidFill>
                <a:schemeClr val="accen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accent2"/>
                </a:solidFill>
              </a:rPr>
              <a:t>Получаем словари, где ключи - дни недели, а значения - все значения конверсий для этих дней (для каждой группы)</a:t>
            </a:r>
            <a:endParaRPr sz="3000">
              <a:solidFill>
                <a:schemeClr val="accent2"/>
              </a:solidFill>
            </a:endParaRPr>
          </a:p>
        </p:txBody>
      </p:sp>
      <p:sp>
        <p:nvSpPr>
          <p:cNvPr id="234" name="Google Shape;234;p22"/>
          <p:cNvSpPr txBox="1"/>
          <p:nvPr/>
        </p:nvSpPr>
        <p:spPr>
          <a:xfrm>
            <a:off x="2536230" y="5457175"/>
            <a:ext cx="11929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-US" sz="3000">
                <a:solidFill>
                  <a:schemeClr val="lt1"/>
                </a:solidFill>
              </a:rPr>
              <a:t>Количество операций - 2000</a:t>
            </a:r>
            <a:endParaRPr sz="3000">
              <a:solidFill>
                <a:schemeClr val="lt1"/>
              </a:solidFill>
            </a:endParaRPr>
          </a:p>
        </p:txBody>
      </p:sp>
      <p:grpSp>
        <p:nvGrpSpPr>
          <p:cNvPr id="235" name="Google Shape;235;p22"/>
          <p:cNvGrpSpPr/>
          <p:nvPr/>
        </p:nvGrpSpPr>
        <p:grpSpPr>
          <a:xfrm>
            <a:off x="647150" y="7090602"/>
            <a:ext cx="1573538" cy="1754365"/>
            <a:chOff x="0" y="-47625"/>
            <a:chExt cx="414427" cy="462052"/>
          </a:xfrm>
        </p:grpSpPr>
        <p:sp>
          <p:nvSpPr>
            <p:cNvPr id="236" name="Google Shape;236;p22"/>
            <p:cNvSpPr/>
            <p:nvPr/>
          </p:nvSpPr>
          <p:spPr>
            <a:xfrm>
              <a:off x="0" y="0"/>
              <a:ext cx="414427" cy="414427"/>
            </a:xfrm>
            <a:custGeom>
              <a:rect b="b" l="l" r="r" t="t"/>
              <a:pathLst>
                <a:path extrusionOk="0" h="414427" w="414427">
                  <a:moveTo>
                    <a:pt x="152523" y="0"/>
                  </a:moveTo>
                  <a:lnTo>
                    <a:pt x="261904" y="0"/>
                  </a:lnTo>
                  <a:cubicBezTo>
                    <a:pt x="346140" y="0"/>
                    <a:pt x="414427" y="68287"/>
                    <a:pt x="414427" y="152523"/>
                  </a:cubicBezTo>
                  <a:lnTo>
                    <a:pt x="414427" y="261904"/>
                  </a:lnTo>
                  <a:cubicBezTo>
                    <a:pt x="414427" y="346140"/>
                    <a:pt x="346140" y="414427"/>
                    <a:pt x="261904" y="414427"/>
                  </a:cubicBezTo>
                  <a:lnTo>
                    <a:pt x="152523" y="414427"/>
                  </a:lnTo>
                  <a:cubicBezTo>
                    <a:pt x="112072" y="414427"/>
                    <a:pt x="73277" y="398357"/>
                    <a:pt x="44673" y="369754"/>
                  </a:cubicBezTo>
                  <a:cubicBezTo>
                    <a:pt x="16069" y="341150"/>
                    <a:pt x="0" y="302355"/>
                    <a:pt x="0" y="261904"/>
                  </a:cubicBezTo>
                  <a:lnTo>
                    <a:pt x="0" y="152523"/>
                  </a:lnTo>
                  <a:cubicBezTo>
                    <a:pt x="0" y="68287"/>
                    <a:pt x="68287" y="0"/>
                    <a:pt x="152523" y="0"/>
                  </a:cubicBezTo>
                  <a:close/>
                </a:path>
              </a:pathLst>
            </a:custGeom>
            <a:solidFill>
              <a:srgbClr val="F7C91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37;p22"/>
            <p:cNvSpPr txBox="1"/>
            <p:nvPr/>
          </p:nvSpPr>
          <p:spPr>
            <a:xfrm>
              <a:off x="0" y="-47625"/>
              <a:ext cx="414300" cy="46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8" name="Google Shape;238;p22"/>
          <p:cNvSpPr txBox="1"/>
          <p:nvPr/>
        </p:nvSpPr>
        <p:spPr>
          <a:xfrm>
            <a:off x="551463" y="7573588"/>
            <a:ext cx="17649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1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20"/>
              <a:buFont typeface="Arial"/>
              <a:buNone/>
            </a:pPr>
            <a:r>
              <a:rPr b="0" i="0" lang="en-US" sz="6320" u="none" cap="none" strike="noStrik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rPr>
              <a:t>0</a:t>
            </a:r>
            <a:r>
              <a:rPr lang="en-US" sz="632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rPr>
              <a:t>3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p22"/>
          <p:cNvSpPr txBox="1"/>
          <p:nvPr/>
        </p:nvSpPr>
        <p:spPr>
          <a:xfrm>
            <a:off x="2536230" y="7829200"/>
            <a:ext cx="11929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-US" sz="3000">
                <a:solidFill>
                  <a:schemeClr val="lt1"/>
                </a:solidFill>
              </a:rPr>
              <a:t>p-value ~ 1 - </a:t>
            </a:r>
            <a:r>
              <a:rPr lang="en-US" sz="3000">
                <a:solidFill>
                  <a:schemeClr val="lt2"/>
                </a:solidFill>
              </a:rPr>
              <a:t>нет оснований отвергать нулевую гипотезу</a:t>
            </a:r>
            <a:endParaRPr sz="30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51C24"/>
        </a:solidFill>
      </p:bgPr>
    </p:bg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3"/>
          <p:cNvSpPr txBox="1"/>
          <p:nvPr/>
        </p:nvSpPr>
        <p:spPr>
          <a:xfrm>
            <a:off x="551475" y="454425"/>
            <a:ext cx="14503200" cy="12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999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126"/>
              <a:buFont typeface="Arial"/>
              <a:buNone/>
            </a:pPr>
            <a:r>
              <a:rPr lang="en-US" sz="8226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Анализ чувствительности</a:t>
            </a:r>
            <a:endParaRPr i="0" sz="5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45" name="Google Shape;245;p23"/>
          <p:cNvSpPr txBox="1"/>
          <p:nvPr/>
        </p:nvSpPr>
        <p:spPr>
          <a:xfrm>
            <a:off x="551475" y="2188150"/>
            <a:ext cx="7644900" cy="49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Flip и Drop - два вида шума </a:t>
            </a:r>
            <a:endParaRPr sz="34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4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Flip - переворачиваем бинарные значения с какой-то вероятностью</a:t>
            </a:r>
            <a:endParaRPr sz="34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4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Drop - выкидываем часть строк, имитируя, что они не дошли до нас</a:t>
            </a:r>
            <a:endParaRPr sz="34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46" name="Google Shape;246;p23"/>
          <p:cNvSpPr txBox="1"/>
          <p:nvPr/>
        </p:nvSpPr>
        <p:spPr>
          <a:xfrm>
            <a:off x="9385450" y="2188150"/>
            <a:ext cx="7920600" cy="56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Провели Variance Inflation Noise Test</a:t>
            </a:r>
            <a:endParaRPr sz="34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4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4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Смоделировали ситуацию, когда вероятность конверсии не одинаковая у всех пользователей, а варьируется сильнее, чем предполагает биномиальное распределение</a:t>
            </a:r>
            <a:endParaRPr sz="34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47" name="Google Shape;247;p23"/>
          <p:cNvSpPr txBox="1"/>
          <p:nvPr/>
        </p:nvSpPr>
        <p:spPr>
          <a:xfrm>
            <a:off x="328800" y="8095550"/>
            <a:ext cx="17630400" cy="22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F7C917"/>
                </a:solidFill>
              </a:rPr>
              <a:t>Нет случая, где p-value опускался бы ниже 0.05</a:t>
            </a:r>
            <a:endParaRPr sz="3600">
              <a:solidFill>
                <a:srgbClr val="F7C917"/>
              </a:solidFill>
            </a:endParaRPr>
          </a:p>
          <a:p>
            <a:pPr indent="0" lvl="0" marL="0" rtl="0" algn="ctr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>
                <a:solidFill>
                  <a:srgbClr val="F7C917"/>
                </a:solidFill>
              </a:rPr>
              <a:t>Вывод об отсутствии различий устойчив</a:t>
            </a:r>
            <a:endParaRPr sz="3600">
              <a:solidFill>
                <a:srgbClr val="F7C917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lt1"/>
              </a:solidFill>
              <a:latin typeface="Archivo Black"/>
              <a:ea typeface="Archivo Black"/>
              <a:cs typeface="Archivo Black"/>
              <a:sym typeface="Archivo Black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51C24"/>
        </a:solidFill>
      </p:bgPr>
    </p:bg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4"/>
          <p:cNvSpPr txBox="1"/>
          <p:nvPr/>
        </p:nvSpPr>
        <p:spPr>
          <a:xfrm>
            <a:off x="551475" y="454425"/>
            <a:ext cx="14503200" cy="12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999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126"/>
              <a:buFont typeface="Arial"/>
              <a:buNone/>
            </a:pPr>
            <a:r>
              <a:rPr lang="en-US" sz="8226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Бизнес-инсайты</a:t>
            </a:r>
            <a:endParaRPr i="0" sz="5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53" name="Google Shape;253;p24"/>
          <p:cNvSpPr txBox="1"/>
          <p:nvPr/>
        </p:nvSpPr>
        <p:spPr>
          <a:xfrm>
            <a:off x="551475" y="2188150"/>
            <a:ext cx="16936500" cy="78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1. </a:t>
            </a:r>
            <a:r>
              <a:rPr lang="en-US" sz="3400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Новая версия лендинга показывает те же результаты конверсии, что и старая. </a:t>
            </a:r>
            <a:r>
              <a:rPr lang="en-US" sz="34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Этот вывод подтверждается не только тестом начальных выборок, но и при применении bootstrap и анализа чувствительности.</a:t>
            </a:r>
            <a:endParaRPr sz="34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just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2. "Ночные" часы с 1 до 4 показывают худшие показатели конверсии даже с учётом схожих по размеру выборок.</a:t>
            </a:r>
            <a:endParaRPr sz="34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just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3. Стоит обратить внимание на понедельник как потенциально менее успешный день.</a:t>
            </a:r>
            <a:endParaRPr sz="34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just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Дополнительно:</a:t>
            </a:r>
            <a:endParaRPr sz="34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just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1. Стоит рассмотреть вариант повторного разбиения пользователей на группы, так как была выявлена потенциальная зависимость разбиения от часа захода на платформу.</a:t>
            </a:r>
            <a:endParaRPr sz="34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54" name="Google Shape;254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56050" y="-383425"/>
            <a:ext cx="9466799" cy="111885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5"/>
          <p:cNvSpPr txBox="1"/>
          <p:nvPr>
            <p:ph type="title"/>
          </p:nvPr>
        </p:nvSpPr>
        <p:spPr>
          <a:xfrm>
            <a:off x="3729450" y="4572000"/>
            <a:ext cx="108291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ЧАСТЬ 2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60" name="Google Shape;260;p25" title="Снимок 17.12.2025 в 22.36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8288000" cy="392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25"/>
          <p:cNvPicPr preferRelativeResize="0"/>
          <p:nvPr/>
        </p:nvPicPr>
        <p:blipFill rotWithShape="1">
          <a:blip r:embed="rId4">
            <a:alphaModFix/>
          </a:blip>
          <a:srcRect b="3310" l="5470" r="-5470" t="-3310"/>
          <a:stretch/>
        </p:blipFill>
        <p:spPr>
          <a:xfrm rot="2262523">
            <a:off x="-7151" y="-3083549"/>
            <a:ext cx="9520448" cy="12139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8100000">
            <a:off x="11638751" y="-3083548"/>
            <a:ext cx="9520448" cy="121394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51C24"/>
        </a:solidFill>
      </p:bgPr>
    </p:bg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Google Shape;267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2463925" y="-2853200"/>
            <a:ext cx="14276383" cy="131401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916921" y="-2853200"/>
            <a:ext cx="10613326" cy="1373090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9" name="Google Shape;269;p26"/>
          <p:cNvGrpSpPr/>
          <p:nvPr/>
        </p:nvGrpSpPr>
        <p:grpSpPr>
          <a:xfrm>
            <a:off x="1410874" y="1642750"/>
            <a:ext cx="15539721" cy="6523678"/>
            <a:chOff x="0" y="-47625"/>
            <a:chExt cx="1936052" cy="1718159"/>
          </a:xfrm>
        </p:grpSpPr>
        <p:sp>
          <p:nvSpPr>
            <p:cNvPr id="270" name="Google Shape;270;p26"/>
            <p:cNvSpPr/>
            <p:nvPr/>
          </p:nvSpPr>
          <p:spPr>
            <a:xfrm>
              <a:off x="0" y="0"/>
              <a:ext cx="1936052" cy="1670534"/>
            </a:xfrm>
            <a:custGeom>
              <a:rect b="b" l="l" r="r" t="t"/>
              <a:pathLst>
                <a:path extrusionOk="0" h="1670534" w="1936052">
                  <a:moveTo>
                    <a:pt x="32649" y="0"/>
                  </a:moveTo>
                  <a:lnTo>
                    <a:pt x="1903404" y="0"/>
                  </a:lnTo>
                  <a:cubicBezTo>
                    <a:pt x="1912063" y="0"/>
                    <a:pt x="1920367" y="3440"/>
                    <a:pt x="1926490" y="9563"/>
                  </a:cubicBezTo>
                  <a:cubicBezTo>
                    <a:pt x="1932613" y="15685"/>
                    <a:pt x="1936052" y="23990"/>
                    <a:pt x="1936052" y="32649"/>
                  </a:cubicBezTo>
                  <a:lnTo>
                    <a:pt x="1936052" y="1637885"/>
                  </a:lnTo>
                  <a:cubicBezTo>
                    <a:pt x="1936052" y="1646544"/>
                    <a:pt x="1932613" y="1654848"/>
                    <a:pt x="1926490" y="1660971"/>
                  </a:cubicBezTo>
                  <a:cubicBezTo>
                    <a:pt x="1920367" y="1667094"/>
                    <a:pt x="1912063" y="1670534"/>
                    <a:pt x="1903404" y="1670534"/>
                  </a:cubicBezTo>
                  <a:lnTo>
                    <a:pt x="32649" y="1670534"/>
                  </a:lnTo>
                  <a:cubicBezTo>
                    <a:pt x="23990" y="1670534"/>
                    <a:pt x="15685" y="1667094"/>
                    <a:pt x="9563" y="1660971"/>
                  </a:cubicBezTo>
                  <a:cubicBezTo>
                    <a:pt x="3440" y="1654848"/>
                    <a:pt x="0" y="1646544"/>
                    <a:pt x="0" y="1637885"/>
                  </a:cubicBezTo>
                  <a:lnTo>
                    <a:pt x="0" y="32649"/>
                  </a:lnTo>
                  <a:cubicBezTo>
                    <a:pt x="0" y="23990"/>
                    <a:pt x="3440" y="15685"/>
                    <a:pt x="9563" y="9563"/>
                  </a:cubicBezTo>
                  <a:cubicBezTo>
                    <a:pt x="15685" y="3440"/>
                    <a:pt x="23990" y="0"/>
                    <a:pt x="32649" y="0"/>
                  </a:cubicBezTo>
                  <a:close/>
                </a:path>
              </a:pathLst>
            </a:custGeom>
            <a:solidFill>
              <a:srgbClr val="F7C91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1;p26"/>
            <p:cNvSpPr txBox="1"/>
            <p:nvPr/>
          </p:nvSpPr>
          <p:spPr>
            <a:xfrm>
              <a:off x="0" y="-47625"/>
              <a:ext cx="1936052" cy="171815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72" name="Google Shape;272;p26"/>
          <p:cNvSpPr txBox="1"/>
          <p:nvPr/>
        </p:nvSpPr>
        <p:spPr>
          <a:xfrm>
            <a:off x="3193637" y="2526975"/>
            <a:ext cx="11974200" cy="42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>
                <a:solidFill>
                  <a:schemeClr val="dk1"/>
                </a:solidFill>
              </a:rPr>
              <a:t>Представим, что мы в 2008 году. </a:t>
            </a:r>
            <a:endParaRPr sz="3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>
                <a:solidFill>
                  <a:schemeClr val="dk1"/>
                </a:solidFill>
              </a:rPr>
              <a:t>Нам поступил заказ на анализ </a:t>
            </a:r>
            <a:endParaRPr sz="3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>
                <a:solidFill>
                  <a:schemeClr val="dk1"/>
                </a:solidFill>
              </a:rPr>
              <a:t>данных с интернет-магазина для беременных.</a:t>
            </a:r>
            <a:endParaRPr sz="3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>
                <a:solidFill>
                  <a:schemeClr val="dk1"/>
                </a:solidFill>
              </a:rPr>
              <a:t>Цель анализа - понять структуру спроса и сезонность, чтобы в будущем компания могла лучше планировать ассортимент и ценовую политику</a:t>
            </a:r>
            <a:endParaRPr sz="3000">
              <a:solidFill>
                <a:schemeClr val="dk1"/>
              </a:solidFill>
            </a:endParaRPr>
          </a:p>
        </p:txBody>
      </p:sp>
      <p:cxnSp>
        <p:nvCxnSpPr>
          <p:cNvPr id="273" name="Google Shape;273;p26"/>
          <p:cNvCxnSpPr/>
          <p:nvPr/>
        </p:nvCxnSpPr>
        <p:spPr>
          <a:xfrm>
            <a:off x="1028700" y="8956605"/>
            <a:ext cx="6492240" cy="0"/>
          </a:xfrm>
          <a:prstGeom prst="straightConnector1">
            <a:avLst/>
          </a:prstGeom>
          <a:noFill/>
          <a:ln cap="flat" cmpd="sng" w="66675">
            <a:solidFill>
              <a:srgbClr val="FFFFFF"/>
            </a:solidFill>
            <a:prstDash val="solid"/>
            <a:round/>
            <a:headEnd len="sm" w="sm" type="none"/>
            <a:tailEnd len="med" w="med" type="stealth"/>
          </a:ln>
        </p:spPr>
      </p:cxnSp>
      <p:pic>
        <p:nvPicPr>
          <p:cNvPr id="274" name="Google Shape;274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812448" y="2526963"/>
            <a:ext cx="995175" cy="995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51C24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Google Shape;279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5251554" y="6513500"/>
            <a:ext cx="15310884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301375" y="-4966200"/>
            <a:ext cx="10560324" cy="11760502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27"/>
          <p:cNvSpPr txBox="1"/>
          <p:nvPr/>
        </p:nvSpPr>
        <p:spPr>
          <a:xfrm>
            <a:off x="1028700" y="3342751"/>
            <a:ext cx="73362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p27"/>
          <p:cNvSpPr txBox="1"/>
          <p:nvPr/>
        </p:nvSpPr>
        <p:spPr>
          <a:xfrm>
            <a:off x="551475" y="1946488"/>
            <a:ext cx="16102200" cy="26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lt2"/>
                </a:solidFill>
              </a:rPr>
              <a:t>Целевая переменная - клики по товару</a:t>
            </a:r>
            <a:endParaRPr sz="3600">
              <a:solidFill>
                <a:schemeClr val="lt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lt1"/>
                </a:solidFill>
              </a:rPr>
              <a:t>(в нашем случае каждая строка - клик)</a:t>
            </a:r>
            <a:endParaRPr sz="36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6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>
                <a:solidFill>
                  <a:schemeClr val="lt1"/>
                </a:solidFill>
              </a:rPr>
              <a:t>Строк изначально: 165 474</a:t>
            </a:r>
            <a:endParaRPr sz="3600">
              <a:solidFill>
                <a:schemeClr val="lt1"/>
              </a:solidFill>
            </a:endParaRPr>
          </a:p>
        </p:txBody>
      </p:sp>
      <p:sp>
        <p:nvSpPr>
          <p:cNvPr id="283" name="Google Shape;283;p27"/>
          <p:cNvSpPr txBox="1"/>
          <p:nvPr/>
        </p:nvSpPr>
        <p:spPr>
          <a:xfrm>
            <a:off x="551475" y="454425"/>
            <a:ext cx="14503200" cy="12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999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126"/>
              <a:buFont typeface="Arial"/>
              <a:buNone/>
            </a:pPr>
            <a:r>
              <a:rPr lang="en-US" sz="8226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Датасет</a:t>
            </a:r>
            <a:endParaRPr i="0" sz="5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84" name="Google Shape;284;p27"/>
          <p:cNvSpPr txBox="1"/>
          <p:nvPr/>
        </p:nvSpPr>
        <p:spPr>
          <a:xfrm>
            <a:off x="551475" y="5065325"/>
            <a:ext cx="16827900" cy="334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lt1"/>
                </a:solidFill>
              </a:rPr>
              <a:t>13 признаков:</a:t>
            </a:r>
            <a:endParaRPr sz="3600">
              <a:solidFill>
                <a:schemeClr val="lt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lt1"/>
                </a:solidFill>
              </a:rPr>
              <a:t>Год; Месяц; День; ID сессии (каждая - уникальный пользователь); Порядок внутри сессии; Страна; Основная категория; Модель одежды; Цвет; Расположение на странице; Вид фотографии (анфас, профиль); Цена; Бул. переменная: выше ли цена средней по рынку; Глубина страницы</a:t>
            </a:r>
            <a:endParaRPr sz="3600">
              <a:solidFill>
                <a:schemeClr val="lt1"/>
              </a:solidFill>
              <a:latin typeface="Archivo Black"/>
              <a:ea typeface="Archivo Black"/>
              <a:cs typeface="Archivo Black"/>
              <a:sym typeface="Archivo Black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51C24"/>
        </a:solidFill>
      </p:bgPr>
    </p:bg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Google Shape;289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8100000">
            <a:off x="10248101" y="736475"/>
            <a:ext cx="9520448" cy="12139497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28"/>
          <p:cNvSpPr txBox="1"/>
          <p:nvPr/>
        </p:nvSpPr>
        <p:spPr>
          <a:xfrm>
            <a:off x="551475" y="454425"/>
            <a:ext cx="14503200" cy="12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999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126"/>
              <a:buFont typeface="Arial"/>
              <a:buNone/>
            </a:pPr>
            <a:r>
              <a:rPr lang="en-US" sz="8226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Очистка данных</a:t>
            </a:r>
            <a:endParaRPr i="0" sz="5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291" name="Google Shape;291;p28"/>
          <p:cNvGrpSpPr/>
          <p:nvPr/>
        </p:nvGrpSpPr>
        <p:grpSpPr>
          <a:xfrm>
            <a:off x="647150" y="2346558"/>
            <a:ext cx="1573538" cy="1754365"/>
            <a:chOff x="0" y="-47625"/>
            <a:chExt cx="414427" cy="462052"/>
          </a:xfrm>
        </p:grpSpPr>
        <p:sp>
          <p:nvSpPr>
            <p:cNvPr id="292" name="Google Shape;292;p28"/>
            <p:cNvSpPr/>
            <p:nvPr/>
          </p:nvSpPr>
          <p:spPr>
            <a:xfrm>
              <a:off x="0" y="0"/>
              <a:ext cx="414427" cy="414427"/>
            </a:xfrm>
            <a:custGeom>
              <a:rect b="b" l="l" r="r" t="t"/>
              <a:pathLst>
                <a:path extrusionOk="0" h="414427" w="414427">
                  <a:moveTo>
                    <a:pt x="152523" y="0"/>
                  </a:moveTo>
                  <a:lnTo>
                    <a:pt x="261904" y="0"/>
                  </a:lnTo>
                  <a:cubicBezTo>
                    <a:pt x="346140" y="0"/>
                    <a:pt x="414427" y="68287"/>
                    <a:pt x="414427" y="152523"/>
                  </a:cubicBezTo>
                  <a:lnTo>
                    <a:pt x="414427" y="261904"/>
                  </a:lnTo>
                  <a:cubicBezTo>
                    <a:pt x="414427" y="346140"/>
                    <a:pt x="346140" y="414427"/>
                    <a:pt x="261904" y="414427"/>
                  </a:cubicBezTo>
                  <a:lnTo>
                    <a:pt x="152523" y="414427"/>
                  </a:lnTo>
                  <a:cubicBezTo>
                    <a:pt x="112072" y="414427"/>
                    <a:pt x="73277" y="398357"/>
                    <a:pt x="44673" y="369754"/>
                  </a:cubicBezTo>
                  <a:cubicBezTo>
                    <a:pt x="16069" y="341150"/>
                    <a:pt x="0" y="302355"/>
                    <a:pt x="0" y="261904"/>
                  </a:cubicBezTo>
                  <a:lnTo>
                    <a:pt x="0" y="152523"/>
                  </a:lnTo>
                  <a:cubicBezTo>
                    <a:pt x="0" y="68287"/>
                    <a:pt x="68287" y="0"/>
                    <a:pt x="152523" y="0"/>
                  </a:cubicBezTo>
                  <a:close/>
                </a:path>
              </a:pathLst>
            </a:custGeom>
            <a:solidFill>
              <a:srgbClr val="F7C91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293;p28"/>
            <p:cNvSpPr txBox="1"/>
            <p:nvPr/>
          </p:nvSpPr>
          <p:spPr>
            <a:xfrm>
              <a:off x="0" y="-47625"/>
              <a:ext cx="414300" cy="46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94" name="Google Shape;294;p28"/>
          <p:cNvGrpSpPr/>
          <p:nvPr/>
        </p:nvGrpSpPr>
        <p:grpSpPr>
          <a:xfrm>
            <a:off x="647150" y="4718577"/>
            <a:ext cx="1573538" cy="1754365"/>
            <a:chOff x="0" y="-47625"/>
            <a:chExt cx="414427" cy="462052"/>
          </a:xfrm>
        </p:grpSpPr>
        <p:sp>
          <p:nvSpPr>
            <p:cNvPr id="295" name="Google Shape;295;p28"/>
            <p:cNvSpPr/>
            <p:nvPr/>
          </p:nvSpPr>
          <p:spPr>
            <a:xfrm>
              <a:off x="0" y="0"/>
              <a:ext cx="414427" cy="414427"/>
            </a:xfrm>
            <a:custGeom>
              <a:rect b="b" l="l" r="r" t="t"/>
              <a:pathLst>
                <a:path extrusionOk="0" h="414427" w="414427">
                  <a:moveTo>
                    <a:pt x="152523" y="0"/>
                  </a:moveTo>
                  <a:lnTo>
                    <a:pt x="261904" y="0"/>
                  </a:lnTo>
                  <a:cubicBezTo>
                    <a:pt x="346140" y="0"/>
                    <a:pt x="414427" y="68287"/>
                    <a:pt x="414427" y="152523"/>
                  </a:cubicBezTo>
                  <a:lnTo>
                    <a:pt x="414427" y="261904"/>
                  </a:lnTo>
                  <a:cubicBezTo>
                    <a:pt x="414427" y="346140"/>
                    <a:pt x="346140" y="414427"/>
                    <a:pt x="261904" y="414427"/>
                  </a:cubicBezTo>
                  <a:lnTo>
                    <a:pt x="152523" y="414427"/>
                  </a:lnTo>
                  <a:cubicBezTo>
                    <a:pt x="112072" y="414427"/>
                    <a:pt x="73277" y="398357"/>
                    <a:pt x="44673" y="369754"/>
                  </a:cubicBezTo>
                  <a:cubicBezTo>
                    <a:pt x="16069" y="341150"/>
                    <a:pt x="0" y="302355"/>
                    <a:pt x="0" y="261904"/>
                  </a:cubicBezTo>
                  <a:lnTo>
                    <a:pt x="0" y="152523"/>
                  </a:lnTo>
                  <a:cubicBezTo>
                    <a:pt x="0" y="68287"/>
                    <a:pt x="68287" y="0"/>
                    <a:pt x="152523" y="0"/>
                  </a:cubicBezTo>
                  <a:close/>
                </a:path>
              </a:pathLst>
            </a:custGeom>
            <a:solidFill>
              <a:srgbClr val="F7C91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296;p28"/>
            <p:cNvSpPr txBox="1"/>
            <p:nvPr/>
          </p:nvSpPr>
          <p:spPr>
            <a:xfrm>
              <a:off x="0" y="-47625"/>
              <a:ext cx="414300" cy="46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97" name="Google Shape;297;p28"/>
          <p:cNvSpPr txBox="1"/>
          <p:nvPr/>
        </p:nvSpPr>
        <p:spPr>
          <a:xfrm>
            <a:off x="551463" y="2829510"/>
            <a:ext cx="17649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1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20"/>
              <a:buFont typeface="Arial"/>
              <a:buNone/>
            </a:pPr>
            <a:r>
              <a:rPr b="0" i="0" lang="en-US" sz="6320" u="none" cap="none" strike="noStrik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rPr>
              <a:t>01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" name="Google Shape;298;p28"/>
          <p:cNvSpPr txBox="1"/>
          <p:nvPr/>
        </p:nvSpPr>
        <p:spPr>
          <a:xfrm>
            <a:off x="551463" y="5201563"/>
            <a:ext cx="17649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1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20"/>
              <a:buFont typeface="Arial"/>
              <a:buNone/>
            </a:pPr>
            <a:r>
              <a:rPr b="0" i="0" lang="en-US" sz="6320" u="none" cap="none" strike="noStrik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rPr>
              <a:t>02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" name="Google Shape;299;p28"/>
          <p:cNvSpPr txBox="1"/>
          <p:nvPr/>
        </p:nvSpPr>
        <p:spPr>
          <a:xfrm>
            <a:off x="2414125" y="2992688"/>
            <a:ext cx="14302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accent2"/>
                </a:solidFill>
              </a:rPr>
              <a:t>Пропусков в данных нет</a:t>
            </a:r>
            <a:endParaRPr sz="3600">
              <a:solidFill>
                <a:schemeClr val="accent2"/>
              </a:solidFill>
            </a:endParaRPr>
          </a:p>
        </p:txBody>
      </p:sp>
      <p:sp>
        <p:nvSpPr>
          <p:cNvPr id="300" name="Google Shape;300;p28"/>
          <p:cNvSpPr txBox="1"/>
          <p:nvPr/>
        </p:nvSpPr>
        <p:spPr>
          <a:xfrm>
            <a:off x="2536230" y="5003575"/>
            <a:ext cx="11929800" cy="13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-US" sz="3600">
                <a:solidFill>
                  <a:schemeClr val="lt1"/>
                </a:solidFill>
              </a:rPr>
              <a:t>80% данных - из Польши, будем рассматривать только эту страну</a:t>
            </a:r>
            <a:endParaRPr sz="3600">
              <a:solidFill>
                <a:schemeClr val="lt1"/>
              </a:solidFill>
            </a:endParaRPr>
          </a:p>
        </p:txBody>
      </p:sp>
      <p:grpSp>
        <p:nvGrpSpPr>
          <p:cNvPr id="301" name="Google Shape;301;p28"/>
          <p:cNvGrpSpPr/>
          <p:nvPr/>
        </p:nvGrpSpPr>
        <p:grpSpPr>
          <a:xfrm>
            <a:off x="647150" y="7090602"/>
            <a:ext cx="1573538" cy="1754365"/>
            <a:chOff x="0" y="-47625"/>
            <a:chExt cx="414427" cy="462052"/>
          </a:xfrm>
        </p:grpSpPr>
        <p:sp>
          <p:nvSpPr>
            <p:cNvPr id="302" name="Google Shape;302;p28"/>
            <p:cNvSpPr/>
            <p:nvPr/>
          </p:nvSpPr>
          <p:spPr>
            <a:xfrm>
              <a:off x="0" y="0"/>
              <a:ext cx="414427" cy="414427"/>
            </a:xfrm>
            <a:custGeom>
              <a:rect b="b" l="l" r="r" t="t"/>
              <a:pathLst>
                <a:path extrusionOk="0" h="414427" w="414427">
                  <a:moveTo>
                    <a:pt x="152523" y="0"/>
                  </a:moveTo>
                  <a:lnTo>
                    <a:pt x="261904" y="0"/>
                  </a:lnTo>
                  <a:cubicBezTo>
                    <a:pt x="346140" y="0"/>
                    <a:pt x="414427" y="68287"/>
                    <a:pt x="414427" y="152523"/>
                  </a:cubicBezTo>
                  <a:lnTo>
                    <a:pt x="414427" y="261904"/>
                  </a:lnTo>
                  <a:cubicBezTo>
                    <a:pt x="414427" y="346140"/>
                    <a:pt x="346140" y="414427"/>
                    <a:pt x="261904" y="414427"/>
                  </a:cubicBezTo>
                  <a:lnTo>
                    <a:pt x="152523" y="414427"/>
                  </a:lnTo>
                  <a:cubicBezTo>
                    <a:pt x="112072" y="414427"/>
                    <a:pt x="73277" y="398357"/>
                    <a:pt x="44673" y="369754"/>
                  </a:cubicBezTo>
                  <a:cubicBezTo>
                    <a:pt x="16069" y="341150"/>
                    <a:pt x="0" y="302355"/>
                    <a:pt x="0" y="261904"/>
                  </a:cubicBezTo>
                  <a:lnTo>
                    <a:pt x="0" y="152523"/>
                  </a:lnTo>
                  <a:cubicBezTo>
                    <a:pt x="0" y="68287"/>
                    <a:pt x="68287" y="0"/>
                    <a:pt x="152523" y="0"/>
                  </a:cubicBezTo>
                  <a:close/>
                </a:path>
              </a:pathLst>
            </a:custGeom>
            <a:solidFill>
              <a:srgbClr val="F7C91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03;p28"/>
            <p:cNvSpPr txBox="1"/>
            <p:nvPr/>
          </p:nvSpPr>
          <p:spPr>
            <a:xfrm>
              <a:off x="0" y="-47625"/>
              <a:ext cx="414300" cy="46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04" name="Google Shape;304;p28"/>
          <p:cNvSpPr txBox="1"/>
          <p:nvPr/>
        </p:nvSpPr>
        <p:spPr>
          <a:xfrm>
            <a:off x="551463" y="7573588"/>
            <a:ext cx="17649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1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20"/>
              <a:buFont typeface="Arial"/>
              <a:buNone/>
            </a:pPr>
            <a:r>
              <a:rPr b="0" i="0" lang="en-US" sz="6320" u="none" cap="none" strike="noStrik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rPr>
              <a:t>0</a:t>
            </a:r>
            <a:r>
              <a:rPr lang="en-US" sz="632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rPr>
              <a:t>3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" name="Google Shape;305;p28"/>
          <p:cNvSpPr txBox="1"/>
          <p:nvPr/>
        </p:nvSpPr>
        <p:spPr>
          <a:xfrm>
            <a:off x="2536230" y="7395100"/>
            <a:ext cx="11929800" cy="13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-US" sz="3600">
                <a:solidFill>
                  <a:schemeClr val="lt1"/>
                </a:solidFill>
              </a:rPr>
              <a:t>Есть один товар, который относится одновременно к двум категориям - удаляем</a:t>
            </a:r>
            <a:endParaRPr sz="36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51C24"/>
        </a:solidFill>
      </p:bgPr>
    </p:bg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Google Shape;310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8100000">
            <a:off x="10248101" y="736475"/>
            <a:ext cx="9520448" cy="12139497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29"/>
          <p:cNvSpPr txBox="1"/>
          <p:nvPr/>
        </p:nvSpPr>
        <p:spPr>
          <a:xfrm>
            <a:off x="551475" y="454425"/>
            <a:ext cx="14503200" cy="12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999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126"/>
              <a:buFont typeface="Arial"/>
              <a:buNone/>
            </a:pPr>
            <a:r>
              <a:rPr lang="en-US" sz="8226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Преобразования </a:t>
            </a:r>
            <a:r>
              <a:rPr lang="en-US" sz="8226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данных</a:t>
            </a:r>
            <a:endParaRPr i="0" sz="5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312" name="Google Shape;312;p29"/>
          <p:cNvGrpSpPr/>
          <p:nvPr/>
        </p:nvGrpSpPr>
        <p:grpSpPr>
          <a:xfrm>
            <a:off x="647150" y="2346558"/>
            <a:ext cx="1573538" cy="1754365"/>
            <a:chOff x="0" y="-47625"/>
            <a:chExt cx="414427" cy="462052"/>
          </a:xfrm>
        </p:grpSpPr>
        <p:sp>
          <p:nvSpPr>
            <p:cNvPr id="313" name="Google Shape;313;p29"/>
            <p:cNvSpPr/>
            <p:nvPr/>
          </p:nvSpPr>
          <p:spPr>
            <a:xfrm>
              <a:off x="0" y="0"/>
              <a:ext cx="414427" cy="414427"/>
            </a:xfrm>
            <a:custGeom>
              <a:rect b="b" l="l" r="r" t="t"/>
              <a:pathLst>
                <a:path extrusionOk="0" h="414427" w="414427">
                  <a:moveTo>
                    <a:pt x="152523" y="0"/>
                  </a:moveTo>
                  <a:lnTo>
                    <a:pt x="261904" y="0"/>
                  </a:lnTo>
                  <a:cubicBezTo>
                    <a:pt x="346140" y="0"/>
                    <a:pt x="414427" y="68287"/>
                    <a:pt x="414427" y="152523"/>
                  </a:cubicBezTo>
                  <a:lnTo>
                    <a:pt x="414427" y="261904"/>
                  </a:lnTo>
                  <a:cubicBezTo>
                    <a:pt x="414427" y="346140"/>
                    <a:pt x="346140" y="414427"/>
                    <a:pt x="261904" y="414427"/>
                  </a:cubicBezTo>
                  <a:lnTo>
                    <a:pt x="152523" y="414427"/>
                  </a:lnTo>
                  <a:cubicBezTo>
                    <a:pt x="112072" y="414427"/>
                    <a:pt x="73277" y="398357"/>
                    <a:pt x="44673" y="369754"/>
                  </a:cubicBezTo>
                  <a:cubicBezTo>
                    <a:pt x="16069" y="341150"/>
                    <a:pt x="0" y="302355"/>
                    <a:pt x="0" y="261904"/>
                  </a:cubicBezTo>
                  <a:lnTo>
                    <a:pt x="0" y="152523"/>
                  </a:lnTo>
                  <a:cubicBezTo>
                    <a:pt x="0" y="68287"/>
                    <a:pt x="68287" y="0"/>
                    <a:pt x="152523" y="0"/>
                  </a:cubicBezTo>
                  <a:close/>
                </a:path>
              </a:pathLst>
            </a:custGeom>
            <a:solidFill>
              <a:srgbClr val="F7C91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" name="Google Shape;314;p29"/>
            <p:cNvSpPr txBox="1"/>
            <p:nvPr/>
          </p:nvSpPr>
          <p:spPr>
            <a:xfrm>
              <a:off x="0" y="-47625"/>
              <a:ext cx="414300" cy="46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15" name="Google Shape;315;p29"/>
          <p:cNvGrpSpPr/>
          <p:nvPr/>
        </p:nvGrpSpPr>
        <p:grpSpPr>
          <a:xfrm>
            <a:off x="647150" y="4718577"/>
            <a:ext cx="1573538" cy="1754365"/>
            <a:chOff x="0" y="-47625"/>
            <a:chExt cx="414427" cy="462052"/>
          </a:xfrm>
        </p:grpSpPr>
        <p:sp>
          <p:nvSpPr>
            <p:cNvPr id="316" name="Google Shape;316;p29"/>
            <p:cNvSpPr/>
            <p:nvPr/>
          </p:nvSpPr>
          <p:spPr>
            <a:xfrm>
              <a:off x="0" y="0"/>
              <a:ext cx="414427" cy="414427"/>
            </a:xfrm>
            <a:custGeom>
              <a:rect b="b" l="l" r="r" t="t"/>
              <a:pathLst>
                <a:path extrusionOk="0" h="414427" w="414427">
                  <a:moveTo>
                    <a:pt x="152523" y="0"/>
                  </a:moveTo>
                  <a:lnTo>
                    <a:pt x="261904" y="0"/>
                  </a:lnTo>
                  <a:cubicBezTo>
                    <a:pt x="346140" y="0"/>
                    <a:pt x="414427" y="68287"/>
                    <a:pt x="414427" y="152523"/>
                  </a:cubicBezTo>
                  <a:lnTo>
                    <a:pt x="414427" y="261904"/>
                  </a:lnTo>
                  <a:cubicBezTo>
                    <a:pt x="414427" y="346140"/>
                    <a:pt x="346140" y="414427"/>
                    <a:pt x="261904" y="414427"/>
                  </a:cubicBezTo>
                  <a:lnTo>
                    <a:pt x="152523" y="414427"/>
                  </a:lnTo>
                  <a:cubicBezTo>
                    <a:pt x="112072" y="414427"/>
                    <a:pt x="73277" y="398357"/>
                    <a:pt x="44673" y="369754"/>
                  </a:cubicBezTo>
                  <a:cubicBezTo>
                    <a:pt x="16069" y="341150"/>
                    <a:pt x="0" y="302355"/>
                    <a:pt x="0" y="261904"/>
                  </a:cubicBezTo>
                  <a:lnTo>
                    <a:pt x="0" y="152523"/>
                  </a:lnTo>
                  <a:cubicBezTo>
                    <a:pt x="0" y="68287"/>
                    <a:pt x="68287" y="0"/>
                    <a:pt x="152523" y="0"/>
                  </a:cubicBezTo>
                  <a:close/>
                </a:path>
              </a:pathLst>
            </a:custGeom>
            <a:solidFill>
              <a:srgbClr val="F7C91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Google Shape;317;p29"/>
            <p:cNvSpPr txBox="1"/>
            <p:nvPr/>
          </p:nvSpPr>
          <p:spPr>
            <a:xfrm>
              <a:off x="0" y="-47625"/>
              <a:ext cx="414300" cy="46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18" name="Google Shape;318;p29"/>
          <p:cNvSpPr txBox="1"/>
          <p:nvPr/>
        </p:nvSpPr>
        <p:spPr>
          <a:xfrm>
            <a:off x="551463" y="2829510"/>
            <a:ext cx="17649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1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20"/>
              <a:buFont typeface="Arial"/>
              <a:buNone/>
            </a:pPr>
            <a:r>
              <a:rPr b="0" i="0" lang="en-US" sz="6320" u="none" cap="none" strike="noStrik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rPr>
              <a:t>01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" name="Google Shape;319;p29"/>
          <p:cNvSpPr txBox="1"/>
          <p:nvPr/>
        </p:nvSpPr>
        <p:spPr>
          <a:xfrm>
            <a:off x="551463" y="5201563"/>
            <a:ext cx="17649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1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20"/>
              <a:buFont typeface="Arial"/>
              <a:buNone/>
            </a:pPr>
            <a:r>
              <a:rPr b="0" i="0" lang="en-US" sz="6320" u="none" cap="none" strike="noStrik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rPr>
              <a:t>02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" name="Google Shape;320;p29"/>
          <p:cNvSpPr txBox="1"/>
          <p:nvPr/>
        </p:nvSpPr>
        <p:spPr>
          <a:xfrm>
            <a:off x="2414125" y="2992688"/>
            <a:ext cx="14302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accent2"/>
                </a:solidFill>
              </a:rPr>
              <a:t>Замена кодирвоки значений на сами значения</a:t>
            </a:r>
            <a:endParaRPr sz="3600">
              <a:solidFill>
                <a:schemeClr val="accent2"/>
              </a:solidFill>
            </a:endParaRPr>
          </a:p>
        </p:txBody>
      </p:sp>
      <p:sp>
        <p:nvSpPr>
          <p:cNvPr id="321" name="Google Shape;321;p29"/>
          <p:cNvSpPr txBox="1"/>
          <p:nvPr/>
        </p:nvSpPr>
        <p:spPr>
          <a:xfrm>
            <a:off x="2536230" y="5410975"/>
            <a:ext cx="11929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-US" sz="3600">
                <a:solidFill>
                  <a:schemeClr val="lt1"/>
                </a:solidFill>
              </a:rPr>
              <a:t>Приведение типов переменных</a:t>
            </a:r>
            <a:endParaRPr sz="3600">
              <a:solidFill>
                <a:schemeClr val="lt1"/>
              </a:solidFill>
            </a:endParaRPr>
          </a:p>
        </p:txBody>
      </p:sp>
      <p:grpSp>
        <p:nvGrpSpPr>
          <p:cNvPr id="322" name="Google Shape;322;p29"/>
          <p:cNvGrpSpPr/>
          <p:nvPr/>
        </p:nvGrpSpPr>
        <p:grpSpPr>
          <a:xfrm>
            <a:off x="647150" y="7090602"/>
            <a:ext cx="1573538" cy="1754365"/>
            <a:chOff x="0" y="-47625"/>
            <a:chExt cx="414427" cy="462052"/>
          </a:xfrm>
        </p:grpSpPr>
        <p:sp>
          <p:nvSpPr>
            <p:cNvPr id="323" name="Google Shape;323;p29"/>
            <p:cNvSpPr/>
            <p:nvPr/>
          </p:nvSpPr>
          <p:spPr>
            <a:xfrm>
              <a:off x="0" y="0"/>
              <a:ext cx="414427" cy="414427"/>
            </a:xfrm>
            <a:custGeom>
              <a:rect b="b" l="l" r="r" t="t"/>
              <a:pathLst>
                <a:path extrusionOk="0" h="414427" w="414427">
                  <a:moveTo>
                    <a:pt x="152523" y="0"/>
                  </a:moveTo>
                  <a:lnTo>
                    <a:pt x="261904" y="0"/>
                  </a:lnTo>
                  <a:cubicBezTo>
                    <a:pt x="346140" y="0"/>
                    <a:pt x="414427" y="68287"/>
                    <a:pt x="414427" y="152523"/>
                  </a:cubicBezTo>
                  <a:lnTo>
                    <a:pt x="414427" y="261904"/>
                  </a:lnTo>
                  <a:cubicBezTo>
                    <a:pt x="414427" y="346140"/>
                    <a:pt x="346140" y="414427"/>
                    <a:pt x="261904" y="414427"/>
                  </a:cubicBezTo>
                  <a:lnTo>
                    <a:pt x="152523" y="414427"/>
                  </a:lnTo>
                  <a:cubicBezTo>
                    <a:pt x="112072" y="414427"/>
                    <a:pt x="73277" y="398357"/>
                    <a:pt x="44673" y="369754"/>
                  </a:cubicBezTo>
                  <a:cubicBezTo>
                    <a:pt x="16069" y="341150"/>
                    <a:pt x="0" y="302355"/>
                    <a:pt x="0" y="261904"/>
                  </a:cubicBezTo>
                  <a:lnTo>
                    <a:pt x="0" y="152523"/>
                  </a:lnTo>
                  <a:cubicBezTo>
                    <a:pt x="0" y="68287"/>
                    <a:pt x="68287" y="0"/>
                    <a:pt x="152523" y="0"/>
                  </a:cubicBezTo>
                  <a:close/>
                </a:path>
              </a:pathLst>
            </a:custGeom>
            <a:solidFill>
              <a:srgbClr val="F7C91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" name="Google Shape;324;p29"/>
            <p:cNvSpPr txBox="1"/>
            <p:nvPr/>
          </p:nvSpPr>
          <p:spPr>
            <a:xfrm>
              <a:off x="0" y="-47625"/>
              <a:ext cx="414300" cy="46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25" name="Google Shape;325;p29"/>
          <p:cNvSpPr txBox="1"/>
          <p:nvPr/>
        </p:nvSpPr>
        <p:spPr>
          <a:xfrm>
            <a:off x="551463" y="7573588"/>
            <a:ext cx="17649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1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20"/>
              <a:buFont typeface="Arial"/>
              <a:buNone/>
            </a:pPr>
            <a:r>
              <a:rPr b="0" i="0" lang="en-US" sz="6320" u="none" cap="none" strike="noStrik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rPr>
              <a:t>0</a:t>
            </a:r>
            <a:r>
              <a:rPr lang="en-US" sz="632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rPr>
              <a:t>3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29"/>
          <p:cNvSpPr txBox="1"/>
          <p:nvPr/>
        </p:nvSpPr>
        <p:spPr>
          <a:xfrm>
            <a:off x="2536230" y="7871350"/>
            <a:ext cx="11929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-US" sz="3600">
                <a:solidFill>
                  <a:schemeClr val="lt1"/>
                </a:solidFill>
              </a:rPr>
              <a:t>Добавление отдельного столбца с датой</a:t>
            </a:r>
            <a:endParaRPr sz="36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2"/>
          <p:cNvSpPr txBox="1"/>
          <p:nvPr>
            <p:ph type="title"/>
          </p:nvPr>
        </p:nvSpPr>
        <p:spPr>
          <a:xfrm>
            <a:off x="3729450" y="4572000"/>
            <a:ext cx="108291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ЧАСТЬ 1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91" name="Google Shape;91;p12" title="Снимок 17.12.2025 в 22.36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8288000" cy="338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6354512" y="-167100"/>
            <a:ext cx="16193167" cy="8231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2"/>
          <p:cNvPicPr preferRelativeResize="0"/>
          <p:nvPr/>
        </p:nvPicPr>
        <p:blipFill rotWithShape="1">
          <a:blip r:embed="rId5">
            <a:alphaModFix/>
          </a:blip>
          <a:srcRect b="-3820" l="0" r="0" t="3820"/>
          <a:stretch/>
        </p:blipFill>
        <p:spPr>
          <a:xfrm rot="734678">
            <a:off x="-1723702" y="4903152"/>
            <a:ext cx="14156601" cy="11654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51C24"/>
        </a:solidFill>
      </p:bgPr>
    </p:bg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1" name="Google Shape;331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47925" y="-6407719"/>
            <a:ext cx="13525825" cy="1087759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4896788" y="6431288"/>
            <a:ext cx="11134175" cy="8954223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30"/>
          <p:cNvSpPr txBox="1"/>
          <p:nvPr/>
        </p:nvSpPr>
        <p:spPr>
          <a:xfrm>
            <a:off x="551475" y="454425"/>
            <a:ext cx="14503200" cy="12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999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126"/>
              <a:buFont typeface="Arial"/>
              <a:buNone/>
            </a:pPr>
            <a:r>
              <a:rPr lang="en-US" sz="8226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Аналитика - цена</a:t>
            </a:r>
            <a:endParaRPr i="0" sz="5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34" name="Google Shape;334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1475" y="1720725"/>
            <a:ext cx="15884700" cy="6524850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30"/>
          <p:cNvSpPr txBox="1"/>
          <p:nvPr/>
        </p:nvSpPr>
        <p:spPr>
          <a:xfrm>
            <a:off x="585300" y="8583000"/>
            <a:ext cx="17117400" cy="17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600">
                <a:solidFill>
                  <a:schemeClr val="lt2"/>
                </a:solidFill>
              </a:rPr>
              <a:t>Два пика - в районе 40 и 60 долларов</a:t>
            </a:r>
            <a:endParaRPr sz="2600">
              <a:solidFill>
                <a:schemeClr val="lt2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600">
                <a:solidFill>
                  <a:schemeClr val="lt1"/>
                </a:solidFill>
              </a:rPr>
              <a:t>Можно предположить, что это две психологические отметки, где 40 - "нормальная" цена для среднего сегмента по мнению покупателей, а 60 - "нормальная" цена для товара более высокого качества.</a:t>
            </a:r>
            <a:endParaRPr sz="2600">
              <a:solidFill>
                <a:schemeClr val="lt1"/>
              </a:solidFill>
            </a:endParaRPr>
          </a:p>
          <a:p>
            <a:pPr indent="0" lvl="0" marL="0" marR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sz="21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51C24"/>
        </a:solidFill>
      </p:bgPr>
    </p:bg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0" name="Google Shape;340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02650" y="-4885444"/>
            <a:ext cx="13525825" cy="1087759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4896788" y="6431288"/>
            <a:ext cx="11134175" cy="8954223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31"/>
          <p:cNvSpPr txBox="1"/>
          <p:nvPr/>
        </p:nvSpPr>
        <p:spPr>
          <a:xfrm>
            <a:off x="551475" y="454425"/>
            <a:ext cx="14503200" cy="12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999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126"/>
              <a:buFont typeface="Arial"/>
              <a:buNone/>
            </a:pPr>
            <a:r>
              <a:rPr lang="en-US" sz="8226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Аналитика - категории</a:t>
            </a:r>
            <a:endParaRPr i="0" sz="5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43" name="Google Shape;343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1475" y="1879925"/>
            <a:ext cx="10211775" cy="7890850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31"/>
          <p:cNvSpPr txBox="1"/>
          <p:nvPr/>
        </p:nvSpPr>
        <p:spPr>
          <a:xfrm>
            <a:off x="11116800" y="4181500"/>
            <a:ext cx="6530400" cy="32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800">
                <a:solidFill>
                  <a:schemeClr val="lt2"/>
                </a:solidFill>
              </a:rPr>
              <a:t>Брюки и Скидки - самые популярные категории</a:t>
            </a:r>
            <a:endParaRPr sz="4800">
              <a:solidFill>
                <a:schemeClr val="lt1"/>
              </a:solidFill>
            </a:endParaRPr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sz="48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51C24"/>
        </a:solidFill>
      </p:bgPr>
    </p:bg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9" name="Google Shape;34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1475" y="1879925"/>
            <a:ext cx="10211775" cy="789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02650" y="-4885444"/>
            <a:ext cx="13525825" cy="1087759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4896788" y="6431288"/>
            <a:ext cx="11134175" cy="8954223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32"/>
          <p:cNvSpPr txBox="1"/>
          <p:nvPr/>
        </p:nvSpPr>
        <p:spPr>
          <a:xfrm>
            <a:off x="551475" y="454425"/>
            <a:ext cx="14503200" cy="12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999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126"/>
              <a:buFont typeface="Arial"/>
              <a:buNone/>
            </a:pPr>
            <a:r>
              <a:rPr lang="en-US" sz="8226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Аналитика - категории</a:t>
            </a:r>
            <a:endParaRPr i="0" sz="5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53" name="Google Shape;353;p32"/>
          <p:cNvSpPr txBox="1"/>
          <p:nvPr/>
        </p:nvSpPr>
        <p:spPr>
          <a:xfrm>
            <a:off x="11116800" y="4181500"/>
            <a:ext cx="6530400" cy="39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>
                <a:solidFill>
                  <a:schemeClr val="lt1"/>
                </a:solidFill>
              </a:rPr>
              <a:t>Скидки - самая сбалансированная категория</a:t>
            </a:r>
            <a:endParaRPr sz="30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000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-US" sz="3000">
                <a:solidFill>
                  <a:schemeClr val="lt1"/>
                </a:solidFill>
              </a:rPr>
              <a:t>Блузки и Юбки - более </a:t>
            </a:r>
            <a:r>
              <a:rPr lang="en-US" sz="3000">
                <a:solidFill>
                  <a:schemeClr val="lt1"/>
                </a:solidFill>
              </a:rPr>
              <a:t>дешевые</a:t>
            </a:r>
            <a:r>
              <a:rPr lang="en-US" sz="3000">
                <a:solidFill>
                  <a:schemeClr val="lt1"/>
                </a:solidFill>
              </a:rPr>
              <a:t> товары сильнее “растянуты” по цене</a:t>
            </a:r>
            <a:endParaRPr sz="3000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sz="3000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-US" sz="3000">
                <a:solidFill>
                  <a:schemeClr val="lt1"/>
                </a:solidFill>
              </a:rPr>
              <a:t>Брюки - наоборот верхние</a:t>
            </a:r>
            <a:endParaRPr sz="3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51C24"/>
        </a:solidFill>
      </p:bgPr>
    </p:bg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" name="Google Shape;358;p33"/>
          <p:cNvPicPr preferRelativeResize="0"/>
          <p:nvPr/>
        </p:nvPicPr>
        <p:blipFill rotWithShape="1">
          <a:blip r:embed="rId3">
            <a:alphaModFix/>
          </a:blip>
          <a:srcRect b="0" l="-6899" r="6900" t="0"/>
          <a:stretch/>
        </p:blipFill>
        <p:spPr>
          <a:xfrm>
            <a:off x="12104989" y="-2142062"/>
            <a:ext cx="12038275" cy="14571100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33"/>
          <p:cNvSpPr txBox="1"/>
          <p:nvPr/>
        </p:nvSpPr>
        <p:spPr>
          <a:xfrm>
            <a:off x="551475" y="454425"/>
            <a:ext cx="14503200" cy="12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999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126"/>
              <a:buFont typeface="Arial"/>
              <a:buNone/>
            </a:pPr>
            <a:r>
              <a:rPr lang="en-US" sz="8226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Аналитика - время</a:t>
            </a:r>
            <a:endParaRPr i="0" sz="5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60" name="Google Shape;360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1475" y="1879925"/>
            <a:ext cx="10211774" cy="6900400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33"/>
          <p:cNvSpPr txBox="1"/>
          <p:nvPr/>
        </p:nvSpPr>
        <p:spPr>
          <a:xfrm>
            <a:off x="11138450" y="3365700"/>
            <a:ext cx="6530400" cy="35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-US" sz="3500">
                <a:solidFill>
                  <a:schemeClr val="lt2"/>
                </a:solidFill>
              </a:rPr>
              <a:t>Падение активности с приближением лета</a:t>
            </a:r>
            <a:endParaRPr sz="3500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sz="3500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-US" sz="3500">
                <a:solidFill>
                  <a:schemeClr val="lt1"/>
                </a:solidFill>
              </a:rPr>
              <a:t>Однако уже в июле значения стали отрастать</a:t>
            </a:r>
            <a:endParaRPr sz="35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51C24"/>
        </a:solidFill>
      </p:bgPr>
    </p:bg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6" name="Google Shape;36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1475" y="1879925"/>
            <a:ext cx="10211775" cy="789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116788" y="-4972044"/>
            <a:ext cx="13525825" cy="1087759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4290663" y="6820938"/>
            <a:ext cx="11134175" cy="8954223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p34"/>
          <p:cNvSpPr txBox="1"/>
          <p:nvPr/>
        </p:nvSpPr>
        <p:spPr>
          <a:xfrm>
            <a:off x="551475" y="454425"/>
            <a:ext cx="14503200" cy="12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999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126"/>
              <a:buFont typeface="Arial"/>
              <a:buNone/>
            </a:pPr>
            <a:r>
              <a:rPr lang="en-US" sz="8226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Аналитика - время</a:t>
            </a:r>
            <a:endParaRPr i="0" sz="5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70" name="Google Shape;370;p34"/>
          <p:cNvSpPr txBox="1"/>
          <p:nvPr/>
        </p:nvSpPr>
        <p:spPr>
          <a:xfrm>
            <a:off x="11116800" y="4181500"/>
            <a:ext cx="6530400" cy="30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-US" sz="3000">
                <a:solidFill>
                  <a:schemeClr val="lt1"/>
                </a:solidFill>
              </a:rPr>
              <a:t>Пик активности приходится на середину недели, падая до минимума на выходных</a:t>
            </a:r>
            <a:endParaRPr sz="3000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sz="3000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-US" sz="3000">
                <a:solidFill>
                  <a:schemeClr val="lt1"/>
                </a:solidFill>
              </a:rPr>
              <a:t>Дальше снова начинается рост</a:t>
            </a:r>
            <a:endParaRPr sz="3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51C24"/>
        </a:solidFill>
      </p:bgPr>
    </p:bg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5" name="Google Shape;375;p35"/>
          <p:cNvPicPr preferRelativeResize="0"/>
          <p:nvPr/>
        </p:nvPicPr>
        <p:blipFill rotWithShape="1">
          <a:blip r:embed="rId3">
            <a:alphaModFix/>
          </a:blip>
          <a:srcRect b="0" l="-6899" r="6900" t="0"/>
          <a:stretch/>
        </p:blipFill>
        <p:spPr>
          <a:xfrm>
            <a:off x="12104989" y="-2142062"/>
            <a:ext cx="12038275" cy="14571100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35"/>
          <p:cNvSpPr txBox="1"/>
          <p:nvPr/>
        </p:nvSpPr>
        <p:spPr>
          <a:xfrm>
            <a:off x="551475" y="454425"/>
            <a:ext cx="14503200" cy="20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999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126"/>
              <a:buFont typeface="Arial"/>
              <a:buNone/>
            </a:pPr>
            <a:r>
              <a:rPr lang="en-US" sz="8226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Гипотеза 1</a:t>
            </a:r>
            <a:endParaRPr sz="8226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999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126"/>
              <a:buFont typeface="Arial"/>
              <a:buNone/>
            </a:pPr>
            <a:r>
              <a:rPr lang="en-US" sz="3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Среднее число кликов в середине недели выше, чем на выходных</a:t>
            </a:r>
            <a:endParaRPr sz="36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77" name="Google Shape;377;p35"/>
          <p:cNvSpPr txBox="1"/>
          <p:nvPr/>
        </p:nvSpPr>
        <p:spPr>
          <a:xfrm>
            <a:off x="551475" y="2947600"/>
            <a:ext cx="11947800" cy="24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-US" sz="2400">
                <a:solidFill>
                  <a:schemeClr val="lt1"/>
                </a:solidFill>
              </a:rPr>
              <a:t>Нулевая гипотеза: Среднее число кликов в середине недели равно среднему числу кликов на выходных.</a:t>
            </a:r>
            <a:endParaRPr sz="2400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sz="2400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-US" sz="2400">
                <a:solidFill>
                  <a:schemeClr val="lt1"/>
                </a:solidFill>
              </a:rPr>
              <a:t>Альтернативная гипотеза: Среднее число кликов в середине недели выше, чем на выходных.</a:t>
            </a:r>
            <a:endParaRPr sz="2400">
              <a:solidFill>
                <a:schemeClr val="lt1"/>
              </a:solidFill>
            </a:endParaRPr>
          </a:p>
        </p:txBody>
      </p:sp>
      <p:sp>
        <p:nvSpPr>
          <p:cNvPr id="378" name="Google Shape;378;p35"/>
          <p:cNvSpPr txBox="1"/>
          <p:nvPr/>
        </p:nvSpPr>
        <p:spPr>
          <a:xfrm>
            <a:off x="551475" y="6010300"/>
            <a:ext cx="17359800" cy="39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-US" sz="2400">
                <a:solidFill>
                  <a:schemeClr val="lt2"/>
                </a:solidFill>
              </a:rPr>
              <a:t>Тест Шапиро-Уилка</a:t>
            </a:r>
            <a:endParaRPr sz="2400">
              <a:solidFill>
                <a:schemeClr val="lt2"/>
              </a:solidFill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-US" sz="2400">
                <a:solidFill>
                  <a:schemeClr val="lt1"/>
                </a:solidFill>
              </a:rPr>
              <a:t>p-value &lt; 0.05, значит, данные нельзя отнести к нормальному распределению (t-тест не применим)</a:t>
            </a:r>
            <a:endParaRPr sz="2400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sz="2400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-US" sz="2400">
                <a:solidFill>
                  <a:schemeClr val="lt1"/>
                </a:solidFill>
              </a:rPr>
              <a:t>Достаточные размеры выборок, независимость, схожее формирование данных</a:t>
            </a:r>
            <a:endParaRPr sz="2400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sz="2400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-US" sz="2400">
                <a:solidFill>
                  <a:schemeClr val="lt2"/>
                </a:solidFill>
              </a:rPr>
              <a:t>Тест Манна-Уитни</a:t>
            </a:r>
            <a:endParaRPr sz="2400">
              <a:solidFill>
                <a:schemeClr val="lt2"/>
              </a:solidFill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-US" sz="2400">
                <a:solidFill>
                  <a:schemeClr val="lt1"/>
                </a:solidFill>
              </a:rPr>
              <a:t>p-value &lt; 0.05, отвергаем нулевую гипотезу </a:t>
            </a:r>
            <a:endParaRPr sz="2400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sz="24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51C24"/>
        </a:solidFill>
      </p:bgPr>
    </p:bg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3" name="Google Shape;38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1475" y="1879925"/>
            <a:ext cx="10211776" cy="690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36"/>
          <p:cNvPicPr preferRelativeResize="0"/>
          <p:nvPr/>
        </p:nvPicPr>
        <p:blipFill rotWithShape="1">
          <a:blip r:embed="rId4">
            <a:alphaModFix/>
          </a:blip>
          <a:srcRect b="0" l="-6899" r="6900" t="0"/>
          <a:stretch/>
        </p:blipFill>
        <p:spPr>
          <a:xfrm>
            <a:off x="12104989" y="-2142062"/>
            <a:ext cx="12038275" cy="14571100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36"/>
          <p:cNvSpPr txBox="1"/>
          <p:nvPr/>
        </p:nvSpPr>
        <p:spPr>
          <a:xfrm>
            <a:off x="551475" y="454425"/>
            <a:ext cx="14503200" cy="12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999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126"/>
              <a:buFont typeface="Arial"/>
              <a:buNone/>
            </a:pPr>
            <a:r>
              <a:rPr lang="en-US" sz="8226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Аналитика - расположение</a:t>
            </a:r>
            <a:endParaRPr i="0" sz="5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86" name="Google Shape;386;p36"/>
          <p:cNvSpPr txBox="1"/>
          <p:nvPr/>
        </p:nvSpPr>
        <p:spPr>
          <a:xfrm>
            <a:off x="11246700" y="4306525"/>
            <a:ext cx="6530400" cy="20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-US" sz="3500">
                <a:solidFill>
                  <a:schemeClr val="lt2"/>
                </a:solidFill>
              </a:rPr>
              <a:t>Чем выше и левее находится блок, тем раньше на него кликают</a:t>
            </a:r>
            <a:endParaRPr sz="35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51C24"/>
        </a:solidFill>
      </p:bgPr>
    </p:bg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1" name="Google Shape;391;p37"/>
          <p:cNvPicPr preferRelativeResize="0"/>
          <p:nvPr/>
        </p:nvPicPr>
        <p:blipFill rotWithShape="1">
          <a:blip r:embed="rId3">
            <a:alphaModFix/>
          </a:blip>
          <a:srcRect b="0" l="-6899" r="6900" t="0"/>
          <a:stretch/>
        </p:blipFill>
        <p:spPr>
          <a:xfrm>
            <a:off x="12104989" y="-2142062"/>
            <a:ext cx="12038275" cy="14571100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p37"/>
          <p:cNvSpPr txBox="1"/>
          <p:nvPr/>
        </p:nvSpPr>
        <p:spPr>
          <a:xfrm>
            <a:off x="551475" y="454425"/>
            <a:ext cx="14503200" cy="20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999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126"/>
              <a:buFont typeface="Arial"/>
              <a:buNone/>
            </a:pPr>
            <a:r>
              <a:rPr lang="en-US" sz="8226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Гипотеза 2</a:t>
            </a:r>
            <a:endParaRPr sz="8226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999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126"/>
              <a:buFont typeface="Arial"/>
              <a:buNone/>
            </a:pPr>
            <a:r>
              <a:rPr lang="en-US" sz="3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Чем выше и левее находится блок, тем раньше на него кликают.</a:t>
            </a:r>
            <a:endParaRPr sz="36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93" name="Google Shape;393;p37"/>
          <p:cNvSpPr txBox="1"/>
          <p:nvPr/>
        </p:nvSpPr>
        <p:spPr>
          <a:xfrm>
            <a:off x="551475" y="3034175"/>
            <a:ext cx="11947800" cy="24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-US" sz="2400">
                <a:solidFill>
                  <a:schemeClr val="lt1"/>
                </a:solidFill>
              </a:rPr>
              <a:t>Нулевая гипотеза: Распределение порядка первого клика одинаково для верхних и нижних блоков (левых и средних, средних и правых)</a:t>
            </a:r>
            <a:endParaRPr sz="2400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sz="2400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-US" sz="2400">
                <a:solidFill>
                  <a:schemeClr val="lt1"/>
                </a:solidFill>
              </a:rPr>
              <a:t>Альтернативная гипотеза: Первые клики чаще уходят верхним (левым, средним) блокам</a:t>
            </a:r>
            <a:endParaRPr sz="2400">
              <a:solidFill>
                <a:schemeClr val="lt1"/>
              </a:solidFill>
            </a:endParaRPr>
          </a:p>
        </p:txBody>
      </p:sp>
      <p:sp>
        <p:nvSpPr>
          <p:cNvPr id="394" name="Google Shape;394;p37"/>
          <p:cNvSpPr txBox="1"/>
          <p:nvPr/>
        </p:nvSpPr>
        <p:spPr>
          <a:xfrm>
            <a:off x="551475" y="6116625"/>
            <a:ext cx="17359800" cy="29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-US" sz="2400">
                <a:solidFill>
                  <a:schemeClr val="lt1"/>
                </a:solidFill>
              </a:rPr>
              <a:t>Данные дискретные - t-тест неприменим</a:t>
            </a:r>
            <a:endParaRPr sz="2400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sz="2400">
              <a:solidFill>
                <a:schemeClr val="lt2"/>
              </a:solidFill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-US" sz="2400">
                <a:solidFill>
                  <a:schemeClr val="lt1"/>
                </a:solidFill>
              </a:rPr>
              <a:t>Достаточные размеры выборок, независимость, схожее формирование данных</a:t>
            </a:r>
            <a:endParaRPr sz="2400">
              <a:solidFill>
                <a:schemeClr val="lt2"/>
              </a:solidFill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sz="2400">
              <a:solidFill>
                <a:schemeClr val="lt2"/>
              </a:solidFill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-US" sz="2400">
                <a:solidFill>
                  <a:schemeClr val="lt2"/>
                </a:solidFill>
              </a:rPr>
              <a:t>Тест Манна-Уитни</a:t>
            </a:r>
            <a:endParaRPr sz="2400">
              <a:solidFill>
                <a:schemeClr val="lt2"/>
              </a:solidFill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-US" sz="2400">
                <a:solidFill>
                  <a:schemeClr val="lt1"/>
                </a:solidFill>
              </a:rPr>
              <a:t>p-value &lt; 0.05 для всех тестов, отвергаем нулевую гипотезу во всех случаях</a:t>
            </a:r>
            <a:endParaRPr sz="24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51C24"/>
        </a:solidFill>
      </p:bgPr>
    </p:bg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" name="Google Shape;39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1475" y="1879925"/>
            <a:ext cx="10211774" cy="690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38"/>
          <p:cNvPicPr preferRelativeResize="0"/>
          <p:nvPr/>
        </p:nvPicPr>
        <p:blipFill rotWithShape="1">
          <a:blip r:embed="rId4">
            <a:alphaModFix/>
          </a:blip>
          <a:srcRect b="0" l="-6899" r="6900" t="0"/>
          <a:stretch/>
        </p:blipFill>
        <p:spPr>
          <a:xfrm>
            <a:off x="12104989" y="-2142062"/>
            <a:ext cx="12038275" cy="14571100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p38"/>
          <p:cNvSpPr txBox="1"/>
          <p:nvPr/>
        </p:nvSpPr>
        <p:spPr>
          <a:xfrm>
            <a:off x="551475" y="454425"/>
            <a:ext cx="16104300" cy="12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999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126"/>
              <a:buFont typeface="Arial"/>
              <a:buNone/>
            </a:pPr>
            <a:r>
              <a:rPr lang="en-US" sz="8226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Аналитика - порядок просмотра</a:t>
            </a:r>
            <a:endParaRPr i="0" sz="5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02" name="Google Shape;402;p38"/>
          <p:cNvSpPr txBox="1"/>
          <p:nvPr/>
        </p:nvSpPr>
        <p:spPr>
          <a:xfrm>
            <a:off x="11246700" y="4306525"/>
            <a:ext cx="6530400" cy="20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-US" sz="3500">
                <a:solidFill>
                  <a:schemeClr val="lt2"/>
                </a:solidFill>
              </a:rPr>
              <a:t>Средняя цена товара снижается с увеличением номера просмотра в сессии</a:t>
            </a:r>
            <a:endParaRPr sz="35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51C24"/>
        </a:solidFill>
      </p:bgPr>
    </p:bg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7" name="Google Shape;407;p39"/>
          <p:cNvPicPr preferRelativeResize="0"/>
          <p:nvPr/>
        </p:nvPicPr>
        <p:blipFill rotWithShape="1">
          <a:blip r:embed="rId3">
            <a:alphaModFix/>
          </a:blip>
          <a:srcRect b="0" l="-6899" r="6900" t="0"/>
          <a:stretch/>
        </p:blipFill>
        <p:spPr>
          <a:xfrm>
            <a:off x="12104989" y="-2142062"/>
            <a:ext cx="12038275" cy="14571100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39"/>
          <p:cNvSpPr txBox="1"/>
          <p:nvPr/>
        </p:nvSpPr>
        <p:spPr>
          <a:xfrm>
            <a:off x="551475" y="454425"/>
            <a:ext cx="16428900" cy="20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999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126"/>
              <a:buFont typeface="Arial"/>
              <a:buNone/>
            </a:pPr>
            <a:r>
              <a:rPr lang="en-US" sz="8226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Гипотеза 3</a:t>
            </a:r>
            <a:endParaRPr sz="8226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999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126"/>
              <a:buFont typeface="Arial"/>
              <a:buNone/>
            </a:pPr>
            <a:r>
              <a:rPr lang="en-US" sz="3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Средняя цена товара снижается с увеличением номера просмотра в сессии</a:t>
            </a:r>
            <a:endParaRPr sz="36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09" name="Google Shape;409;p39"/>
          <p:cNvSpPr txBox="1"/>
          <p:nvPr/>
        </p:nvSpPr>
        <p:spPr>
          <a:xfrm>
            <a:off x="551475" y="3034175"/>
            <a:ext cx="11947800" cy="24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-US" sz="2400">
                <a:solidFill>
                  <a:schemeClr val="lt1"/>
                </a:solidFill>
              </a:rPr>
              <a:t>Нулевая гипотеза: Средняя цена товара не зависит от порядка просмотра (нет тренда)</a:t>
            </a:r>
            <a:endParaRPr sz="2400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sz="2400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-US" sz="2400">
                <a:solidFill>
                  <a:schemeClr val="lt1"/>
                </a:solidFill>
              </a:rPr>
              <a:t>Альтернативная гипотеза: Средняя цена товара уменьшается с увеличением порядка просмотра (отрицательный тренд)</a:t>
            </a:r>
            <a:endParaRPr sz="2400">
              <a:solidFill>
                <a:schemeClr val="lt1"/>
              </a:solidFill>
            </a:endParaRPr>
          </a:p>
        </p:txBody>
      </p:sp>
      <p:sp>
        <p:nvSpPr>
          <p:cNvPr id="410" name="Google Shape;410;p39"/>
          <p:cNvSpPr txBox="1"/>
          <p:nvPr/>
        </p:nvSpPr>
        <p:spPr>
          <a:xfrm>
            <a:off x="551475" y="6116625"/>
            <a:ext cx="17359800" cy="19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-US" sz="2400">
                <a:solidFill>
                  <a:schemeClr val="lt1"/>
                </a:solidFill>
              </a:rPr>
              <a:t>П</a:t>
            </a:r>
            <a:r>
              <a:rPr lang="en-US" sz="2400">
                <a:solidFill>
                  <a:schemeClr val="lt1"/>
                </a:solidFill>
              </a:rPr>
              <a:t>орядковые данные, н</a:t>
            </a:r>
            <a:r>
              <a:rPr lang="en-US" sz="2400">
                <a:solidFill>
                  <a:schemeClr val="lt1"/>
                </a:solidFill>
              </a:rPr>
              <a:t>езависимость наблюдений, наличие монотонности, достаточный размер выборки (n &gt;= 30)</a:t>
            </a:r>
            <a:endParaRPr sz="2400">
              <a:solidFill>
                <a:schemeClr val="lt2"/>
              </a:solidFill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sz="2400">
              <a:solidFill>
                <a:schemeClr val="lt2"/>
              </a:solidFill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-US" sz="2400">
                <a:solidFill>
                  <a:schemeClr val="lt2"/>
                </a:solidFill>
              </a:rPr>
              <a:t>Тест Спирмена</a:t>
            </a:r>
            <a:endParaRPr sz="2400">
              <a:solidFill>
                <a:schemeClr val="lt2"/>
              </a:solidFill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-US" sz="2400">
                <a:solidFill>
                  <a:schemeClr val="lt1"/>
                </a:solidFill>
              </a:rPr>
              <a:t>p-value &lt; 0.05  и statistic &lt; 0, отвергаем нулевую гипотезу - есть отрицательный тренд</a:t>
            </a:r>
            <a:endParaRPr sz="24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51C24"/>
        </a:solid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5154600" y="-1180400"/>
            <a:ext cx="16193167" cy="8231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0" y="7710224"/>
            <a:ext cx="16955909" cy="8618725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3"/>
          <p:cNvSpPr txBox="1"/>
          <p:nvPr/>
        </p:nvSpPr>
        <p:spPr>
          <a:xfrm>
            <a:off x="7783898" y="824900"/>
            <a:ext cx="9865200" cy="14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999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126"/>
              <a:buFont typeface="Arial"/>
              <a:buNone/>
            </a:pPr>
            <a:r>
              <a:rPr lang="en-US" sz="9126">
                <a:solidFill>
                  <a:srgbClr val="F7C91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Бизнес-контекст</a:t>
            </a:r>
            <a:endParaRPr i="0" sz="1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1" name="Google Shape;101;p13"/>
          <p:cNvSpPr txBox="1"/>
          <p:nvPr/>
        </p:nvSpPr>
        <p:spPr>
          <a:xfrm>
            <a:off x="881400" y="3817838"/>
            <a:ext cx="15370800" cy="3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-US" sz="4000">
                <a:solidFill>
                  <a:srgbClr val="FFFFFF"/>
                </a:solidFill>
              </a:rPr>
              <a:t>Цель A/B-теста — проверить, приводит ли новая версия лендинга к улучшению конверсии по сравнению со старой</a:t>
            </a:r>
            <a:endParaRPr sz="4000">
              <a:solidFill>
                <a:srgbClr val="FFFFFF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sz="4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000">
                <a:solidFill>
                  <a:schemeClr val="lt1"/>
                </a:solidFill>
              </a:rPr>
              <a:t>Сравниваем регистрации пользователей на старой и новой версии сайта</a:t>
            </a:r>
            <a:endParaRPr sz="4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51C24"/>
        </a:solidFill>
      </p:bgPr>
    </p:bg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5" name="Google Shape;415;p40"/>
          <p:cNvPicPr preferRelativeResize="0"/>
          <p:nvPr/>
        </p:nvPicPr>
        <p:blipFill rotWithShape="1">
          <a:blip r:embed="rId3">
            <a:alphaModFix/>
          </a:blip>
          <a:srcRect b="0" l="-6899" r="6900" t="0"/>
          <a:stretch/>
        </p:blipFill>
        <p:spPr>
          <a:xfrm>
            <a:off x="12104989" y="-2142062"/>
            <a:ext cx="12038275" cy="14571100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p40"/>
          <p:cNvSpPr txBox="1"/>
          <p:nvPr/>
        </p:nvSpPr>
        <p:spPr>
          <a:xfrm>
            <a:off x="551475" y="454425"/>
            <a:ext cx="16104300" cy="12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999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126"/>
              <a:buFont typeface="Arial"/>
              <a:buNone/>
            </a:pPr>
            <a:r>
              <a:rPr lang="en-US" sz="8226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Аналитика - фото</a:t>
            </a:r>
            <a:endParaRPr i="0" sz="5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17" name="Google Shape;417;p40"/>
          <p:cNvSpPr txBox="1"/>
          <p:nvPr/>
        </p:nvSpPr>
        <p:spPr>
          <a:xfrm>
            <a:off x="11246700" y="4306525"/>
            <a:ext cx="6530400" cy="20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-US" sz="3500">
                <a:solidFill>
                  <a:schemeClr val="lt2"/>
                </a:solidFill>
              </a:rPr>
              <a:t>Товары с фото “анфас” в среднем дороже товаров с фоно “профиль”</a:t>
            </a:r>
            <a:endParaRPr sz="3500">
              <a:solidFill>
                <a:schemeClr val="lt1"/>
              </a:solidFill>
            </a:endParaRPr>
          </a:p>
        </p:txBody>
      </p:sp>
      <p:pic>
        <p:nvPicPr>
          <p:cNvPr id="418" name="Google Shape;418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1475" y="1873125"/>
            <a:ext cx="9874076" cy="791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51C24"/>
        </a:solidFill>
      </p:bgPr>
    </p:bg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" name="Google Shape;423;p41"/>
          <p:cNvPicPr preferRelativeResize="0"/>
          <p:nvPr/>
        </p:nvPicPr>
        <p:blipFill rotWithShape="1">
          <a:blip r:embed="rId3">
            <a:alphaModFix/>
          </a:blip>
          <a:srcRect b="0" l="-6899" r="6900" t="0"/>
          <a:stretch/>
        </p:blipFill>
        <p:spPr>
          <a:xfrm>
            <a:off x="12104989" y="-2142062"/>
            <a:ext cx="12038275" cy="14571100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41"/>
          <p:cNvSpPr txBox="1"/>
          <p:nvPr/>
        </p:nvSpPr>
        <p:spPr>
          <a:xfrm>
            <a:off x="551475" y="454425"/>
            <a:ext cx="16104300" cy="12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999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126"/>
              <a:buFont typeface="Arial"/>
              <a:buNone/>
            </a:pPr>
            <a:r>
              <a:rPr lang="en-US" sz="8226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Аналитика - цвета</a:t>
            </a:r>
            <a:endParaRPr i="0" sz="5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25" name="Google Shape;425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1475" y="1873125"/>
            <a:ext cx="9787475" cy="7878275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41"/>
          <p:cNvSpPr txBox="1"/>
          <p:nvPr/>
        </p:nvSpPr>
        <p:spPr>
          <a:xfrm>
            <a:off x="11246700" y="4761125"/>
            <a:ext cx="65304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-US" sz="3500">
                <a:solidFill>
                  <a:schemeClr val="lt2"/>
                </a:solidFill>
              </a:rPr>
              <a:t>Голубой - самый “кликабельный” цвет</a:t>
            </a:r>
            <a:endParaRPr sz="35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51C24"/>
        </a:solidFill>
      </p:bgPr>
    </p:bg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42"/>
          <p:cNvSpPr txBox="1"/>
          <p:nvPr/>
        </p:nvSpPr>
        <p:spPr>
          <a:xfrm>
            <a:off x="551475" y="454425"/>
            <a:ext cx="16104300" cy="12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999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126"/>
              <a:buFont typeface="Arial"/>
              <a:buNone/>
            </a:pPr>
            <a:r>
              <a:rPr lang="en-US" sz="8226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Выводы</a:t>
            </a:r>
            <a:endParaRPr i="0" sz="5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32" name="Google Shape;432;p42"/>
          <p:cNvSpPr txBox="1"/>
          <p:nvPr/>
        </p:nvSpPr>
        <p:spPr>
          <a:xfrm>
            <a:off x="551475" y="2016725"/>
            <a:ext cx="17104500" cy="6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-US" sz="2800">
                <a:solidFill>
                  <a:schemeClr val="lt1"/>
                </a:solidFill>
              </a:rPr>
              <a:t>Гипотеза 1: Среднее число кликов в середине недели выше, чем на выходных - подтверждено</a:t>
            </a:r>
            <a:endParaRPr sz="2800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-US" sz="2800">
                <a:solidFill>
                  <a:schemeClr val="lt1"/>
                </a:solidFill>
              </a:rPr>
              <a:t>Поведенческая особенность - более высокая активность в будние дни</a:t>
            </a:r>
            <a:endParaRPr sz="2800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sz="2800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-US" sz="2800">
                <a:solidFill>
                  <a:schemeClr val="lt1"/>
                </a:solidFill>
              </a:rPr>
              <a:t>Гипотеза 2: Чем выше и левее находится блок, тем раньше на него кликают - подтверждено</a:t>
            </a:r>
            <a:endParaRPr sz="2800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-US" sz="2800">
                <a:solidFill>
                  <a:schemeClr val="lt1"/>
                </a:solidFill>
              </a:rPr>
              <a:t>Связано с особенностью восприятия информации - люди “читают” сайт слева направо и сверху вниз и склонны останавливаться на более ранних вариантах</a:t>
            </a:r>
            <a:endParaRPr sz="2800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sz="2800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-US" sz="2800">
                <a:solidFill>
                  <a:schemeClr val="lt1"/>
                </a:solidFill>
              </a:rPr>
              <a:t>Гипотеза 3: Средняя цена товара снижается с увеличением номера просмотра в сессии - подтверждено</a:t>
            </a:r>
            <a:endParaRPr sz="2800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-US" sz="2800">
                <a:solidFill>
                  <a:schemeClr val="lt1"/>
                </a:solidFill>
              </a:rPr>
              <a:t>Чем дольше человек находится на сайте, тем менее он склонен покупать более дорогие товары</a:t>
            </a:r>
            <a:endParaRPr sz="2800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sz="2800">
              <a:solidFill>
                <a:schemeClr val="lt1"/>
              </a:solidFill>
            </a:endParaRPr>
          </a:p>
        </p:txBody>
      </p:sp>
      <p:pic>
        <p:nvPicPr>
          <p:cNvPr id="433" name="Google Shape;433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5707400" y="-1355600"/>
            <a:ext cx="10136442" cy="12218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Google Shape;434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508738" y="-692775"/>
            <a:ext cx="6830224" cy="11672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51C24"/>
        </a:solidFill>
      </p:bgPr>
    </p:bg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9" name="Google Shape;439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622288" y="-692775"/>
            <a:ext cx="6830224" cy="11672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Google Shape;440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5901825" y="1626575"/>
            <a:ext cx="10136442" cy="12218624"/>
          </a:xfrm>
          <a:prstGeom prst="rect">
            <a:avLst/>
          </a:prstGeom>
          <a:noFill/>
          <a:ln>
            <a:noFill/>
          </a:ln>
        </p:spPr>
      </p:pic>
      <p:sp>
        <p:nvSpPr>
          <p:cNvPr id="441" name="Google Shape;441;p43"/>
          <p:cNvSpPr txBox="1"/>
          <p:nvPr/>
        </p:nvSpPr>
        <p:spPr>
          <a:xfrm>
            <a:off x="358425" y="454425"/>
            <a:ext cx="16104300" cy="20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999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126"/>
              <a:buFont typeface="Arial"/>
              <a:buNone/>
            </a:pPr>
            <a:r>
              <a:rPr lang="en-US" sz="8226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Выводы</a:t>
            </a:r>
            <a:endParaRPr sz="8226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999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126"/>
              <a:buFont typeface="Arial"/>
              <a:buNone/>
            </a:pPr>
            <a:r>
              <a:rPr lang="en-US" sz="3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не связанные с гипотезами</a:t>
            </a:r>
            <a:endParaRPr sz="36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42" name="Google Shape;442;p43"/>
          <p:cNvSpPr txBox="1"/>
          <p:nvPr/>
        </p:nvSpPr>
        <p:spPr>
          <a:xfrm>
            <a:off x="591750" y="3185700"/>
            <a:ext cx="17104500" cy="46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-US" sz="2800">
                <a:solidFill>
                  <a:schemeClr val="lt1"/>
                </a:solidFill>
              </a:rPr>
              <a:t>Две психологические отметки цены, где 40 - "нормальная" цена для среднего сегмента по мнению покупателей, а 60 - "нормальная" цена для товара более высокого качества</a:t>
            </a:r>
            <a:endParaRPr sz="2800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sz="2800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-US" sz="2800">
                <a:solidFill>
                  <a:schemeClr val="lt1"/>
                </a:solidFill>
              </a:rPr>
              <a:t>Брюки и Скидки - самые популярные категории</a:t>
            </a:r>
            <a:endParaRPr sz="2800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sz="2800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-US" sz="2800">
                <a:solidFill>
                  <a:schemeClr val="lt1"/>
                </a:solidFill>
              </a:rPr>
              <a:t>Падение активность в начале лета</a:t>
            </a:r>
            <a:endParaRPr sz="2800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sz="2800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-US" sz="2800">
                <a:solidFill>
                  <a:schemeClr val="lt1"/>
                </a:solidFill>
              </a:rPr>
              <a:t>Голубой - самый “кликабельный” цвет - на него в среднем кликают в два раза больше остальных</a:t>
            </a:r>
            <a:endParaRPr sz="2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51C24"/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7" name="Google Shape;447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622288" y="-692775"/>
            <a:ext cx="6830224" cy="11672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48" name="Google Shape;448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6529600" y="1720725"/>
            <a:ext cx="10136442" cy="12218624"/>
          </a:xfrm>
          <a:prstGeom prst="rect">
            <a:avLst/>
          </a:prstGeom>
          <a:noFill/>
          <a:ln>
            <a:noFill/>
          </a:ln>
        </p:spPr>
      </p:pic>
      <p:sp>
        <p:nvSpPr>
          <p:cNvPr id="449" name="Google Shape;449;p44"/>
          <p:cNvSpPr txBox="1"/>
          <p:nvPr/>
        </p:nvSpPr>
        <p:spPr>
          <a:xfrm>
            <a:off x="358425" y="454425"/>
            <a:ext cx="16104300" cy="12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999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126"/>
              <a:buFont typeface="Arial"/>
              <a:buNone/>
            </a:pPr>
            <a:r>
              <a:rPr lang="en-US" sz="8226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Команда</a:t>
            </a:r>
            <a:endParaRPr sz="36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50" name="Google Shape;450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6837" y="2843653"/>
            <a:ext cx="3219645" cy="4294342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" name="Google Shape;451;p44"/>
          <p:cNvPicPr preferRelativeResize="0"/>
          <p:nvPr/>
        </p:nvPicPr>
        <p:blipFill rotWithShape="1">
          <a:blip r:embed="rId6">
            <a:alphaModFix/>
          </a:blip>
          <a:srcRect b="22514" l="16701" r="26682" t="20224"/>
          <a:stretch/>
        </p:blipFill>
        <p:spPr>
          <a:xfrm>
            <a:off x="4012207" y="2820012"/>
            <a:ext cx="3219646" cy="4341648"/>
          </a:xfrm>
          <a:prstGeom prst="rect">
            <a:avLst/>
          </a:prstGeom>
          <a:noFill/>
          <a:ln>
            <a:noFill/>
          </a:ln>
        </p:spPr>
      </p:pic>
      <p:pic>
        <p:nvPicPr>
          <p:cNvPr id="452" name="Google Shape;452;p44"/>
          <p:cNvPicPr preferRelativeResize="0"/>
          <p:nvPr/>
        </p:nvPicPr>
        <p:blipFill rotWithShape="1">
          <a:blip r:embed="rId7">
            <a:alphaModFix/>
          </a:blip>
          <a:srcRect b="0" l="25329" r="19050" t="0"/>
          <a:stretch/>
        </p:blipFill>
        <p:spPr>
          <a:xfrm>
            <a:off x="7507600" y="2820000"/>
            <a:ext cx="3219658" cy="4341648"/>
          </a:xfrm>
          <a:prstGeom prst="rect">
            <a:avLst/>
          </a:prstGeom>
          <a:noFill/>
          <a:ln>
            <a:noFill/>
          </a:ln>
        </p:spPr>
      </p:pic>
      <p:pic>
        <p:nvPicPr>
          <p:cNvPr id="453" name="Google Shape;453;p44"/>
          <p:cNvPicPr preferRelativeResize="0"/>
          <p:nvPr/>
        </p:nvPicPr>
        <p:blipFill rotWithShape="1">
          <a:blip r:embed="rId8">
            <a:alphaModFix/>
          </a:blip>
          <a:srcRect b="0" l="25289" r="26504" t="0"/>
          <a:stretch/>
        </p:blipFill>
        <p:spPr>
          <a:xfrm>
            <a:off x="11002981" y="2808174"/>
            <a:ext cx="3219658" cy="436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4" name="Google Shape;454;p44"/>
          <p:cNvPicPr preferRelativeResize="0"/>
          <p:nvPr/>
        </p:nvPicPr>
        <p:blipFill rotWithShape="1">
          <a:blip r:embed="rId9">
            <a:alphaModFix/>
          </a:blip>
          <a:srcRect b="0" l="21502" r="22267" t="0"/>
          <a:stretch/>
        </p:blipFill>
        <p:spPr>
          <a:xfrm>
            <a:off x="14498368" y="2808175"/>
            <a:ext cx="3272845" cy="4365300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Google Shape;455;p44"/>
          <p:cNvSpPr txBox="1"/>
          <p:nvPr/>
        </p:nvSpPr>
        <p:spPr>
          <a:xfrm>
            <a:off x="516775" y="7380500"/>
            <a:ext cx="3219600" cy="11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-US" sz="3100">
                <a:solidFill>
                  <a:schemeClr val="lt1"/>
                </a:solidFill>
              </a:rPr>
              <a:t>Пётр</a:t>
            </a:r>
            <a:endParaRPr sz="3100">
              <a:solidFill>
                <a:schemeClr val="lt1"/>
              </a:solidFill>
            </a:endParaRPr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-US" sz="3100">
                <a:solidFill>
                  <a:schemeClr val="lt1"/>
                </a:solidFill>
              </a:rPr>
              <a:t>Корниенко</a:t>
            </a:r>
            <a:endParaRPr sz="3100">
              <a:solidFill>
                <a:schemeClr val="lt1"/>
              </a:solidFill>
            </a:endParaRPr>
          </a:p>
        </p:txBody>
      </p:sp>
      <p:sp>
        <p:nvSpPr>
          <p:cNvPr id="456" name="Google Shape;456;p44"/>
          <p:cNvSpPr txBox="1"/>
          <p:nvPr/>
        </p:nvSpPr>
        <p:spPr>
          <a:xfrm>
            <a:off x="4012225" y="7380500"/>
            <a:ext cx="3219600" cy="11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-US" sz="3100">
                <a:solidFill>
                  <a:schemeClr val="lt1"/>
                </a:solidFill>
              </a:rPr>
              <a:t>Анастасия</a:t>
            </a:r>
            <a:endParaRPr sz="3100">
              <a:solidFill>
                <a:schemeClr val="lt1"/>
              </a:solidFill>
            </a:endParaRPr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-US" sz="3100">
                <a:solidFill>
                  <a:schemeClr val="lt1"/>
                </a:solidFill>
              </a:rPr>
              <a:t>Алимова</a:t>
            </a:r>
            <a:endParaRPr sz="3100">
              <a:solidFill>
                <a:schemeClr val="lt1"/>
              </a:solidFill>
            </a:endParaRPr>
          </a:p>
        </p:txBody>
      </p:sp>
      <p:sp>
        <p:nvSpPr>
          <p:cNvPr id="457" name="Google Shape;457;p44"/>
          <p:cNvSpPr txBox="1"/>
          <p:nvPr/>
        </p:nvSpPr>
        <p:spPr>
          <a:xfrm>
            <a:off x="7507675" y="7380500"/>
            <a:ext cx="3219600" cy="11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-US" sz="3100">
                <a:solidFill>
                  <a:schemeClr val="lt1"/>
                </a:solidFill>
              </a:rPr>
              <a:t>Захар</a:t>
            </a:r>
            <a:endParaRPr sz="3100">
              <a:solidFill>
                <a:schemeClr val="lt1"/>
              </a:solidFill>
            </a:endParaRPr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-US" sz="3100">
                <a:solidFill>
                  <a:schemeClr val="lt1"/>
                </a:solidFill>
              </a:rPr>
              <a:t>Непорожнев</a:t>
            </a:r>
            <a:endParaRPr sz="3100">
              <a:solidFill>
                <a:schemeClr val="lt1"/>
              </a:solidFill>
            </a:endParaRPr>
          </a:p>
        </p:txBody>
      </p:sp>
      <p:sp>
        <p:nvSpPr>
          <p:cNvPr id="458" name="Google Shape;458;p44"/>
          <p:cNvSpPr txBox="1"/>
          <p:nvPr/>
        </p:nvSpPr>
        <p:spPr>
          <a:xfrm>
            <a:off x="11003125" y="7380500"/>
            <a:ext cx="3219600" cy="11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-US" sz="3100">
                <a:solidFill>
                  <a:schemeClr val="lt1"/>
                </a:solidFill>
              </a:rPr>
              <a:t>Арина</a:t>
            </a:r>
            <a:endParaRPr sz="3100">
              <a:solidFill>
                <a:schemeClr val="lt1"/>
              </a:solidFill>
            </a:endParaRPr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-US" sz="3100">
                <a:solidFill>
                  <a:schemeClr val="lt1"/>
                </a:solidFill>
              </a:rPr>
              <a:t>Ерохина</a:t>
            </a:r>
            <a:endParaRPr sz="3100">
              <a:solidFill>
                <a:schemeClr val="lt1"/>
              </a:solidFill>
            </a:endParaRPr>
          </a:p>
        </p:txBody>
      </p:sp>
      <p:sp>
        <p:nvSpPr>
          <p:cNvPr id="459" name="Google Shape;459;p44"/>
          <p:cNvSpPr txBox="1"/>
          <p:nvPr/>
        </p:nvSpPr>
        <p:spPr>
          <a:xfrm>
            <a:off x="14498575" y="7380500"/>
            <a:ext cx="3219600" cy="11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-US" sz="3100">
                <a:solidFill>
                  <a:schemeClr val="lt1"/>
                </a:solidFill>
              </a:rPr>
              <a:t>Леонид</a:t>
            </a:r>
            <a:endParaRPr sz="3100">
              <a:solidFill>
                <a:schemeClr val="lt1"/>
              </a:solidFill>
            </a:endParaRPr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-US" sz="3100">
                <a:solidFill>
                  <a:schemeClr val="lt1"/>
                </a:solidFill>
              </a:rPr>
              <a:t>Грызунов</a:t>
            </a:r>
            <a:endParaRPr sz="31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51C24"/>
        </a:solid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449449" y="6389925"/>
            <a:ext cx="14156600" cy="11654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06025" y="-4218037"/>
            <a:ext cx="13237975" cy="116543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8" name="Google Shape;108;p14"/>
          <p:cNvGrpSpPr/>
          <p:nvPr/>
        </p:nvGrpSpPr>
        <p:grpSpPr>
          <a:xfrm>
            <a:off x="551475" y="2853479"/>
            <a:ext cx="1573556" cy="1754168"/>
            <a:chOff x="0" y="-7020"/>
            <a:chExt cx="414432" cy="462000"/>
          </a:xfrm>
        </p:grpSpPr>
        <p:sp>
          <p:nvSpPr>
            <p:cNvPr id="109" name="Google Shape;109;p14"/>
            <p:cNvSpPr/>
            <p:nvPr/>
          </p:nvSpPr>
          <p:spPr>
            <a:xfrm>
              <a:off x="0" y="0"/>
              <a:ext cx="414427" cy="414427"/>
            </a:xfrm>
            <a:custGeom>
              <a:rect b="b" l="l" r="r" t="t"/>
              <a:pathLst>
                <a:path extrusionOk="0" h="414427" w="414427">
                  <a:moveTo>
                    <a:pt x="152523" y="0"/>
                  </a:moveTo>
                  <a:lnTo>
                    <a:pt x="261904" y="0"/>
                  </a:lnTo>
                  <a:cubicBezTo>
                    <a:pt x="346140" y="0"/>
                    <a:pt x="414427" y="68287"/>
                    <a:pt x="414427" y="152523"/>
                  </a:cubicBezTo>
                  <a:lnTo>
                    <a:pt x="414427" y="261904"/>
                  </a:lnTo>
                  <a:cubicBezTo>
                    <a:pt x="414427" y="346140"/>
                    <a:pt x="346140" y="414427"/>
                    <a:pt x="261904" y="414427"/>
                  </a:cubicBezTo>
                  <a:lnTo>
                    <a:pt x="152523" y="414427"/>
                  </a:lnTo>
                  <a:cubicBezTo>
                    <a:pt x="112072" y="414427"/>
                    <a:pt x="73277" y="398357"/>
                    <a:pt x="44673" y="369754"/>
                  </a:cubicBezTo>
                  <a:cubicBezTo>
                    <a:pt x="16069" y="341150"/>
                    <a:pt x="0" y="302355"/>
                    <a:pt x="0" y="261904"/>
                  </a:cubicBezTo>
                  <a:lnTo>
                    <a:pt x="0" y="152523"/>
                  </a:lnTo>
                  <a:cubicBezTo>
                    <a:pt x="0" y="68287"/>
                    <a:pt x="68287" y="0"/>
                    <a:pt x="152523" y="0"/>
                  </a:cubicBezTo>
                  <a:close/>
                </a:path>
              </a:pathLst>
            </a:custGeom>
            <a:solidFill>
              <a:srgbClr val="F7C91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10;p14"/>
            <p:cNvSpPr txBox="1"/>
            <p:nvPr/>
          </p:nvSpPr>
          <p:spPr>
            <a:xfrm>
              <a:off x="132" y="-7020"/>
              <a:ext cx="414300" cy="46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1" name="Google Shape;111;p14"/>
          <p:cNvGrpSpPr/>
          <p:nvPr/>
        </p:nvGrpSpPr>
        <p:grpSpPr>
          <a:xfrm>
            <a:off x="551470" y="7542354"/>
            <a:ext cx="1573538" cy="1754365"/>
            <a:chOff x="0" y="-47625"/>
            <a:chExt cx="414427" cy="462052"/>
          </a:xfrm>
        </p:grpSpPr>
        <p:sp>
          <p:nvSpPr>
            <p:cNvPr id="112" name="Google Shape;112;p14"/>
            <p:cNvSpPr/>
            <p:nvPr/>
          </p:nvSpPr>
          <p:spPr>
            <a:xfrm>
              <a:off x="0" y="0"/>
              <a:ext cx="414427" cy="414427"/>
            </a:xfrm>
            <a:custGeom>
              <a:rect b="b" l="l" r="r" t="t"/>
              <a:pathLst>
                <a:path extrusionOk="0" h="414427" w="414427">
                  <a:moveTo>
                    <a:pt x="152523" y="0"/>
                  </a:moveTo>
                  <a:lnTo>
                    <a:pt x="261904" y="0"/>
                  </a:lnTo>
                  <a:cubicBezTo>
                    <a:pt x="346140" y="0"/>
                    <a:pt x="414427" y="68287"/>
                    <a:pt x="414427" y="152523"/>
                  </a:cubicBezTo>
                  <a:lnTo>
                    <a:pt x="414427" y="261904"/>
                  </a:lnTo>
                  <a:cubicBezTo>
                    <a:pt x="414427" y="346140"/>
                    <a:pt x="346140" y="414427"/>
                    <a:pt x="261904" y="414427"/>
                  </a:cubicBezTo>
                  <a:lnTo>
                    <a:pt x="152523" y="414427"/>
                  </a:lnTo>
                  <a:cubicBezTo>
                    <a:pt x="112072" y="414427"/>
                    <a:pt x="73277" y="398357"/>
                    <a:pt x="44673" y="369754"/>
                  </a:cubicBezTo>
                  <a:cubicBezTo>
                    <a:pt x="16069" y="341150"/>
                    <a:pt x="0" y="302355"/>
                    <a:pt x="0" y="261904"/>
                  </a:cubicBezTo>
                  <a:lnTo>
                    <a:pt x="0" y="152523"/>
                  </a:lnTo>
                  <a:cubicBezTo>
                    <a:pt x="0" y="68287"/>
                    <a:pt x="68287" y="0"/>
                    <a:pt x="152523" y="0"/>
                  </a:cubicBezTo>
                  <a:close/>
                </a:path>
              </a:pathLst>
            </a:custGeom>
            <a:solidFill>
              <a:srgbClr val="F7C91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3;p14"/>
            <p:cNvSpPr txBox="1"/>
            <p:nvPr/>
          </p:nvSpPr>
          <p:spPr>
            <a:xfrm>
              <a:off x="0" y="-47625"/>
              <a:ext cx="414300" cy="46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4" name="Google Shape;114;p14"/>
          <p:cNvGrpSpPr/>
          <p:nvPr/>
        </p:nvGrpSpPr>
        <p:grpSpPr>
          <a:xfrm>
            <a:off x="551475" y="5149703"/>
            <a:ext cx="1573538" cy="1754365"/>
            <a:chOff x="0" y="-47625"/>
            <a:chExt cx="414427" cy="462052"/>
          </a:xfrm>
        </p:grpSpPr>
        <p:sp>
          <p:nvSpPr>
            <p:cNvPr id="115" name="Google Shape;115;p14"/>
            <p:cNvSpPr/>
            <p:nvPr/>
          </p:nvSpPr>
          <p:spPr>
            <a:xfrm>
              <a:off x="0" y="0"/>
              <a:ext cx="414427" cy="414427"/>
            </a:xfrm>
            <a:custGeom>
              <a:rect b="b" l="l" r="r" t="t"/>
              <a:pathLst>
                <a:path extrusionOk="0" h="414427" w="414427">
                  <a:moveTo>
                    <a:pt x="152523" y="0"/>
                  </a:moveTo>
                  <a:lnTo>
                    <a:pt x="261904" y="0"/>
                  </a:lnTo>
                  <a:cubicBezTo>
                    <a:pt x="346140" y="0"/>
                    <a:pt x="414427" y="68287"/>
                    <a:pt x="414427" y="152523"/>
                  </a:cubicBezTo>
                  <a:lnTo>
                    <a:pt x="414427" y="261904"/>
                  </a:lnTo>
                  <a:cubicBezTo>
                    <a:pt x="414427" y="346140"/>
                    <a:pt x="346140" y="414427"/>
                    <a:pt x="261904" y="414427"/>
                  </a:cubicBezTo>
                  <a:lnTo>
                    <a:pt x="152523" y="414427"/>
                  </a:lnTo>
                  <a:cubicBezTo>
                    <a:pt x="112072" y="414427"/>
                    <a:pt x="73277" y="398357"/>
                    <a:pt x="44673" y="369754"/>
                  </a:cubicBezTo>
                  <a:cubicBezTo>
                    <a:pt x="16069" y="341150"/>
                    <a:pt x="0" y="302355"/>
                    <a:pt x="0" y="261904"/>
                  </a:cubicBezTo>
                  <a:lnTo>
                    <a:pt x="0" y="152523"/>
                  </a:lnTo>
                  <a:cubicBezTo>
                    <a:pt x="0" y="68287"/>
                    <a:pt x="68287" y="0"/>
                    <a:pt x="152523" y="0"/>
                  </a:cubicBezTo>
                  <a:close/>
                </a:path>
              </a:pathLst>
            </a:custGeom>
            <a:solidFill>
              <a:srgbClr val="F7C91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;p14"/>
            <p:cNvSpPr txBox="1"/>
            <p:nvPr/>
          </p:nvSpPr>
          <p:spPr>
            <a:xfrm>
              <a:off x="0" y="-47625"/>
              <a:ext cx="414300" cy="46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7" name="Google Shape;117;p14"/>
          <p:cNvGrpSpPr/>
          <p:nvPr/>
        </p:nvGrpSpPr>
        <p:grpSpPr>
          <a:xfrm>
            <a:off x="9283257" y="3214103"/>
            <a:ext cx="1638850" cy="2273140"/>
            <a:chOff x="-17202" y="-184256"/>
            <a:chExt cx="431629" cy="598683"/>
          </a:xfrm>
        </p:grpSpPr>
        <p:sp>
          <p:nvSpPr>
            <p:cNvPr id="118" name="Google Shape;118;p14"/>
            <p:cNvSpPr/>
            <p:nvPr/>
          </p:nvSpPr>
          <p:spPr>
            <a:xfrm>
              <a:off x="0" y="0"/>
              <a:ext cx="414427" cy="414427"/>
            </a:xfrm>
            <a:custGeom>
              <a:rect b="b" l="l" r="r" t="t"/>
              <a:pathLst>
                <a:path extrusionOk="0" h="414427" w="414427">
                  <a:moveTo>
                    <a:pt x="152523" y="0"/>
                  </a:moveTo>
                  <a:lnTo>
                    <a:pt x="261904" y="0"/>
                  </a:lnTo>
                  <a:cubicBezTo>
                    <a:pt x="346140" y="0"/>
                    <a:pt x="414427" y="68287"/>
                    <a:pt x="414427" y="152523"/>
                  </a:cubicBezTo>
                  <a:lnTo>
                    <a:pt x="414427" y="261904"/>
                  </a:lnTo>
                  <a:cubicBezTo>
                    <a:pt x="414427" y="346140"/>
                    <a:pt x="346140" y="414427"/>
                    <a:pt x="261904" y="414427"/>
                  </a:cubicBezTo>
                  <a:lnTo>
                    <a:pt x="152523" y="414427"/>
                  </a:lnTo>
                  <a:cubicBezTo>
                    <a:pt x="112072" y="414427"/>
                    <a:pt x="73277" y="398357"/>
                    <a:pt x="44673" y="369754"/>
                  </a:cubicBezTo>
                  <a:cubicBezTo>
                    <a:pt x="16069" y="341150"/>
                    <a:pt x="0" y="302355"/>
                    <a:pt x="0" y="261904"/>
                  </a:cubicBezTo>
                  <a:lnTo>
                    <a:pt x="0" y="152523"/>
                  </a:lnTo>
                  <a:cubicBezTo>
                    <a:pt x="0" y="68287"/>
                    <a:pt x="68287" y="0"/>
                    <a:pt x="152523" y="0"/>
                  </a:cubicBezTo>
                  <a:close/>
                </a:path>
              </a:pathLst>
            </a:custGeom>
            <a:solidFill>
              <a:srgbClr val="F7C91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9;p14"/>
            <p:cNvSpPr txBox="1"/>
            <p:nvPr/>
          </p:nvSpPr>
          <p:spPr>
            <a:xfrm>
              <a:off x="-17202" y="-184256"/>
              <a:ext cx="414300" cy="46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0" name="Google Shape;120;p14"/>
          <p:cNvSpPr txBox="1"/>
          <p:nvPr/>
        </p:nvSpPr>
        <p:spPr>
          <a:xfrm>
            <a:off x="551475" y="454417"/>
            <a:ext cx="11603100" cy="14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999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126"/>
              <a:buFont typeface="Arial"/>
              <a:buNone/>
            </a:pPr>
            <a:r>
              <a:rPr lang="en-US" sz="9126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Работа с датасетом</a:t>
            </a:r>
            <a:endParaRPr i="0" sz="1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1" name="Google Shape;121;p14"/>
          <p:cNvSpPr txBox="1"/>
          <p:nvPr/>
        </p:nvSpPr>
        <p:spPr>
          <a:xfrm>
            <a:off x="2505550" y="2853475"/>
            <a:ext cx="5876400" cy="21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Очистка данных</a:t>
            </a:r>
            <a:endParaRPr sz="38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55600" lvl="0" marL="457200" marR="0" rtl="0" algn="l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AutoNum type="arabicPeriod"/>
            </a:pPr>
            <a:r>
              <a:rPr lang="en-US" sz="2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Удаление несостыковок</a:t>
            </a:r>
            <a:endParaRPr sz="20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55600" lvl="0" marL="457200" marR="0" rtl="0" algn="l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AutoNum type="arabicPeriod"/>
            </a:pPr>
            <a:r>
              <a:rPr lang="en-US" sz="2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Удаление аномальных дней</a:t>
            </a:r>
            <a:endParaRPr sz="20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55600" lvl="0" marL="457200" marR="0" rtl="0" algn="l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AutoNum type="arabicPeriod"/>
            </a:pPr>
            <a:r>
              <a:rPr lang="en-US" sz="2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Поиск пропусков</a:t>
            </a:r>
            <a:endParaRPr sz="20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55600" lvl="0" marL="457200" rtl="0" algn="l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Helvetica Neue"/>
              <a:buAutoNum type="arabicPeriod"/>
            </a:pPr>
            <a:r>
              <a:rPr lang="en-US" sz="2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Добавление новых признаков</a:t>
            </a:r>
            <a:endParaRPr sz="20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2" name="Google Shape;122;p14"/>
          <p:cNvSpPr txBox="1"/>
          <p:nvPr/>
        </p:nvSpPr>
        <p:spPr>
          <a:xfrm>
            <a:off x="2476288" y="5313750"/>
            <a:ext cx="6455700" cy="20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99"/>
              <a:buFont typeface="Arial"/>
              <a:buNone/>
            </a:pPr>
            <a:r>
              <a:rPr lang="en-US" sz="3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Проверка корректности распределения</a:t>
            </a:r>
            <a:endParaRPr sz="38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55600" lvl="0" marL="457200" marR="0" rtl="0" algn="l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AutoNum type="arabicPeriod"/>
            </a:pPr>
            <a:r>
              <a:rPr lang="en-US" sz="2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Разбиение на две группы по количеству и параметрам</a:t>
            </a:r>
            <a:endParaRPr sz="20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3" name="Google Shape;123;p14"/>
          <p:cNvSpPr txBox="1"/>
          <p:nvPr/>
        </p:nvSpPr>
        <p:spPr>
          <a:xfrm>
            <a:off x="11339399" y="3929463"/>
            <a:ext cx="6148500" cy="17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99"/>
              <a:buFont typeface="Arial"/>
              <a:buNone/>
            </a:pPr>
            <a:r>
              <a:rPr lang="en-US" sz="3999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Анализ тестирования</a:t>
            </a:r>
            <a:endParaRPr sz="3999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99"/>
              <a:buFont typeface="Arial"/>
              <a:buNone/>
            </a:pPr>
            <a:r>
              <a:rPr lang="en-US" sz="2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1.</a:t>
            </a:r>
            <a:r>
              <a:rPr lang="en-US" sz="2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Определение метрики</a:t>
            </a:r>
            <a:endParaRPr sz="20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99"/>
              <a:buFont typeface="Arial"/>
              <a:buNone/>
            </a:pPr>
            <a:r>
              <a:rPr lang="en-US" sz="2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2. Постановка гипотез</a:t>
            </a:r>
            <a:endParaRPr sz="20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99"/>
              <a:buFont typeface="Arial"/>
              <a:buNone/>
            </a:pPr>
            <a:r>
              <a:rPr lang="en-US" sz="2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3. Выбор и проведение теста</a:t>
            </a:r>
            <a:endParaRPr sz="20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124" name="Google Shape;124;p14"/>
          <p:cNvGrpSpPr/>
          <p:nvPr/>
        </p:nvGrpSpPr>
        <p:grpSpPr>
          <a:xfrm>
            <a:off x="9348670" y="6433378"/>
            <a:ext cx="1573538" cy="1754365"/>
            <a:chOff x="0" y="-47625"/>
            <a:chExt cx="414427" cy="462052"/>
          </a:xfrm>
        </p:grpSpPr>
        <p:sp>
          <p:nvSpPr>
            <p:cNvPr id="125" name="Google Shape;125;p14"/>
            <p:cNvSpPr/>
            <p:nvPr/>
          </p:nvSpPr>
          <p:spPr>
            <a:xfrm>
              <a:off x="0" y="0"/>
              <a:ext cx="414427" cy="414427"/>
            </a:xfrm>
            <a:custGeom>
              <a:rect b="b" l="l" r="r" t="t"/>
              <a:pathLst>
                <a:path extrusionOk="0" h="414427" w="414427">
                  <a:moveTo>
                    <a:pt x="152523" y="0"/>
                  </a:moveTo>
                  <a:lnTo>
                    <a:pt x="261904" y="0"/>
                  </a:lnTo>
                  <a:cubicBezTo>
                    <a:pt x="346140" y="0"/>
                    <a:pt x="414427" y="68287"/>
                    <a:pt x="414427" y="152523"/>
                  </a:cubicBezTo>
                  <a:lnTo>
                    <a:pt x="414427" y="261904"/>
                  </a:lnTo>
                  <a:cubicBezTo>
                    <a:pt x="414427" y="346140"/>
                    <a:pt x="346140" y="414427"/>
                    <a:pt x="261904" y="414427"/>
                  </a:cubicBezTo>
                  <a:lnTo>
                    <a:pt x="152523" y="414427"/>
                  </a:lnTo>
                  <a:cubicBezTo>
                    <a:pt x="112072" y="414427"/>
                    <a:pt x="73277" y="398357"/>
                    <a:pt x="44673" y="369754"/>
                  </a:cubicBezTo>
                  <a:cubicBezTo>
                    <a:pt x="16069" y="341150"/>
                    <a:pt x="0" y="302355"/>
                    <a:pt x="0" y="261904"/>
                  </a:cubicBezTo>
                  <a:lnTo>
                    <a:pt x="0" y="152523"/>
                  </a:lnTo>
                  <a:cubicBezTo>
                    <a:pt x="0" y="68287"/>
                    <a:pt x="68287" y="0"/>
                    <a:pt x="152523" y="0"/>
                  </a:cubicBezTo>
                  <a:close/>
                </a:path>
              </a:pathLst>
            </a:custGeom>
            <a:solidFill>
              <a:srgbClr val="F7C91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26;p14"/>
            <p:cNvSpPr txBox="1"/>
            <p:nvPr/>
          </p:nvSpPr>
          <p:spPr>
            <a:xfrm>
              <a:off x="0" y="-47625"/>
              <a:ext cx="414300" cy="46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7" name="Google Shape;127;p14"/>
          <p:cNvSpPr txBox="1"/>
          <p:nvPr/>
        </p:nvSpPr>
        <p:spPr>
          <a:xfrm>
            <a:off x="11339400" y="6739375"/>
            <a:ext cx="5976000" cy="13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Bootstrap</a:t>
            </a:r>
            <a:endParaRPr sz="3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Анализ чувствительности</a:t>
            </a:r>
            <a:endParaRPr sz="3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8" name="Google Shape;128;p14"/>
          <p:cNvSpPr txBox="1"/>
          <p:nvPr/>
        </p:nvSpPr>
        <p:spPr>
          <a:xfrm>
            <a:off x="2505550" y="7737125"/>
            <a:ext cx="5876400" cy="10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Аналитика</a:t>
            </a:r>
            <a:endParaRPr sz="38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55600" lvl="0" marL="457200" marR="0" rtl="0" algn="l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AutoNum type="arabicPeriod"/>
            </a:pPr>
            <a:r>
              <a:rPr lang="en-US" sz="2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Поиск временных зависимостей</a:t>
            </a:r>
            <a:endParaRPr sz="20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9" name="Google Shape;129;p14"/>
          <p:cNvSpPr txBox="1"/>
          <p:nvPr/>
        </p:nvSpPr>
        <p:spPr>
          <a:xfrm>
            <a:off x="894388" y="3175500"/>
            <a:ext cx="8877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endParaRPr i="0" sz="60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0" name="Google Shape;130;p14"/>
          <p:cNvSpPr txBox="1"/>
          <p:nvPr/>
        </p:nvSpPr>
        <p:spPr>
          <a:xfrm>
            <a:off x="894388" y="5669025"/>
            <a:ext cx="8877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endParaRPr i="0" sz="60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1" name="Google Shape;131;p14"/>
          <p:cNvSpPr txBox="1"/>
          <p:nvPr/>
        </p:nvSpPr>
        <p:spPr>
          <a:xfrm>
            <a:off x="894375" y="8018550"/>
            <a:ext cx="8877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</a:t>
            </a:r>
            <a:endParaRPr i="0" sz="60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2" name="Google Shape;132;p14"/>
          <p:cNvSpPr txBox="1"/>
          <p:nvPr/>
        </p:nvSpPr>
        <p:spPr>
          <a:xfrm>
            <a:off x="9691588" y="4226300"/>
            <a:ext cx="8877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4</a:t>
            </a:r>
            <a:endParaRPr i="0" sz="60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3" name="Google Shape;133;p14"/>
          <p:cNvSpPr txBox="1"/>
          <p:nvPr/>
        </p:nvSpPr>
        <p:spPr>
          <a:xfrm>
            <a:off x="9691588" y="6954925"/>
            <a:ext cx="8877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5</a:t>
            </a:r>
            <a:endParaRPr i="0" sz="60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5"/>
          <p:cNvSpPr txBox="1"/>
          <p:nvPr/>
        </p:nvSpPr>
        <p:spPr>
          <a:xfrm>
            <a:off x="551475" y="2206938"/>
            <a:ext cx="14503200" cy="17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87350" lvl="0" marL="457200" marR="0" rtl="0" algn="l">
              <a:lnSpc>
                <a:spcPct val="119997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Helvetica Neue"/>
              <a:buAutoNum type="arabicPeriod"/>
            </a:pPr>
            <a:r>
              <a:rPr lang="en-US" sz="25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Удалили пользователей, у которых не совпадала версия лендинга и группа тестирования</a:t>
            </a:r>
            <a:endParaRPr sz="25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87350" lvl="0" marL="457200" marR="0" rtl="0" algn="l">
              <a:lnSpc>
                <a:spcPct val="119997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Helvetica Neue"/>
              <a:buAutoNum type="arabicPeriod"/>
            </a:pPr>
            <a:r>
              <a:rPr lang="en-US" sz="25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Удалили одного пользователя, попавшего в обе выборки</a:t>
            </a:r>
            <a:endParaRPr sz="25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87350" lvl="0" marL="457200" marR="0" rtl="0" algn="l">
              <a:lnSpc>
                <a:spcPct val="119997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Helvetica Neue"/>
              <a:buAutoNum type="arabicPeriod"/>
            </a:pPr>
            <a:r>
              <a:rPr lang="en-US" sz="25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Провели временной анализ и удалили </a:t>
            </a:r>
            <a:r>
              <a:rPr lang="en-US" sz="25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2025-01-02 и 2025-01-24 (слишком мало пользователей в сравнении с другими днями)</a:t>
            </a:r>
            <a:endParaRPr sz="25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9" name="Google Shape;139;p15"/>
          <p:cNvSpPr txBox="1"/>
          <p:nvPr/>
        </p:nvSpPr>
        <p:spPr>
          <a:xfrm>
            <a:off x="551463" y="9320275"/>
            <a:ext cx="145032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После чистки: 2 выборки из 277 437 уникальных пользователей, данные за 21 день  </a:t>
            </a:r>
            <a:endParaRPr sz="2500">
              <a:solidFill>
                <a:schemeClr val="lt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40" name="Google Shape;140;p15"/>
          <p:cNvPicPr preferRelativeResize="0"/>
          <p:nvPr/>
        </p:nvPicPr>
        <p:blipFill rotWithShape="1">
          <a:blip r:embed="rId3">
            <a:alphaModFix/>
          </a:blip>
          <a:srcRect b="-3820" l="0" r="0" t="3820"/>
          <a:stretch/>
        </p:blipFill>
        <p:spPr>
          <a:xfrm>
            <a:off x="14446124" y="6604000"/>
            <a:ext cx="14156600" cy="11654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10625" y="-4218049"/>
            <a:ext cx="13237975" cy="11654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1475" y="4324862"/>
            <a:ext cx="16569710" cy="4879337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15"/>
          <p:cNvSpPr txBox="1"/>
          <p:nvPr/>
        </p:nvSpPr>
        <p:spPr>
          <a:xfrm>
            <a:off x="551475" y="454417"/>
            <a:ext cx="11603100" cy="14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999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126"/>
              <a:buFont typeface="Arial"/>
              <a:buNone/>
            </a:pPr>
            <a:r>
              <a:rPr lang="en-US" sz="9126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Очистка данных</a:t>
            </a:r>
            <a:endParaRPr i="0" sz="1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10625" y="-4218049"/>
            <a:ext cx="13237975" cy="11654326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16"/>
          <p:cNvSpPr txBox="1"/>
          <p:nvPr/>
        </p:nvSpPr>
        <p:spPr>
          <a:xfrm>
            <a:off x="551475" y="2206950"/>
            <a:ext cx="143271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9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Пользователи разбиты равномерно по количеству</a:t>
            </a:r>
            <a:endParaRPr sz="30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9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(p-value = 0.83 для биномиального теста с p = 0.5)</a:t>
            </a:r>
            <a:endParaRPr sz="30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50" name="Google Shape;150;p16"/>
          <p:cNvPicPr preferRelativeResize="0"/>
          <p:nvPr/>
        </p:nvPicPr>
        <p:blipFill rotWithShape="1">
          <a:blip r:embed="rId4">
            <a:alphaModFix/>
          </a:blip>
          <a:srcRect b="-3820" l="0" r="0" t="3820"/>
          <a:stretch/>
        </p:blipFill>
        <p:spPr>
          <a:xfrm>
            <a:off x="14446124" y="6604000"/>
            <a:ext cx="14156600" cy="11654323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16"/>
          <p:cNvSpPr txBox="1"/>
          <p:nvPr/>
        </p:nvSpPr>
        <p:spPr>
          <a:xfrm>
            <a:off x="551475" y="454425"/>
            <a:ext cx="14503200" cy="12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999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126"/>
              <a:buFont typeface="Arial"/>
              <a:buNone/>
            </a:pPr>
            <a:r>
              <a:rPr lang="en-US" sz="8226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Проверка распределения</a:t>
            </a:r>
            <a:endParaRPr i="0" sz="5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2" name="Google Shape;152;p16"/>
          <p:cNvSpPr txBox="1"/>
          <p:nvPr/>
        </p:nvSpPr>
        <p:spPr>
          <a:xfrm>
            <a:off x="551475" y="4069663"/>
            <a:ext cx="14327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9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Проверка разбиения на группы в зависимости от параметров:</a:t>
            </a:r>
            <a:endParaRPr sz="30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153" name="Google Shape;153;p16"/>
          <p:cNvGrpSpPr/>
          <p:nvPr/>
        </p:nvGrpSpPr>
        <p:grpSpPr>
          <a:xfrm>
            <a:off x="551475" y="4963100"/>
            <a:ext cx="524706" cy="585004"/>
            <a:chOff x="0" y="-47625"/>
            <a:chExt cx="414427" cy="462052"/>
          </a:xfrm>
        </p:grpSpPr>
        <p:sp>
          <p:nvSpPr>
            <p:cNvPr id="154" name="Google Shape;154;p16"/>
            <p:cNvSpPr/>
            <p:nvPr/>
          </p:nvSpPr>
          <p:spPr>
            <a:xfrm>
              <a:off x="0" y="0"/>
              <a:ext cx="414427" cy="414427"/>
            </a:xfrm>
            <a:custGeom>
              <a:rect b="b" l="l" r="r" t="t"/>
              <a:pathLst>
                <a:path extrusionOk="0" h="414427" w="414427">
                  <a:moveTo>
                    <a:pt x="152523" y="0"/>
                  </a:moveTo>
                  <a:lnTo>
                    <a:pt x="261904" y="0"/>
                  </a:lnTo>
                  <a:cubicBezTo>
                    <a:pt x="346140" y="0"/>
                    <a:pt x="414427" y="68287"/>
                    <a:pt x="414427" y="152523"/>
                  </a:cubicBezTo>
                  <a:lnTo>
                    <a:pt x="414427" y="261904"/>
                  </a:lnTo>
                  <a:cubicBezTo>
                    <a:pt x="414427" y="346140"/>
                    <a:pt x="346140" y="414427"/>
                    <a:pt x="261904" y="414427"/>
                  </a:cubicBezTo>
                  <a:lnTo>
                    <a:pt x="152523" y="414427"/>
                  </a:lnTo>
                  <a:cubicBezTo>
                    <a:pt x="112072" y="414427"/>
                    <a:pt x="73277" y="398357"/>
                    <a:pt x="44673" y="369754"/>
                  </a:cubicBezTo>
                  <a:cubicBezTo>
                    <a:pt x="16069" y="341150"/>
                    <a:pt x="0" y="302355"/>
                    <a:pt x="0" y="261904"/>
                  </a:cubicBezTo>
                  <a:lnTo>
                    <a:pt x="0" y="152523"/>
                  </a:lnTo>
                  <a:cubicBezTo>
                    <a:pt x="0" y="68287"/>
                    <a:pt x="68287" y="0"/>
                    <a:pt x="152523" y="0"/>
                  </a:cubicBezTo>
                  <a:close/>
                </a:path>
              </a:pathLst>
            </a:custGeom>
            <a:solidFill>
              <a:srgbClr val="F7C917"/>
            </a:solidFill>
            <a:ln>
              <a:noFill/>
            </a:ln>
          </p:spPr>
          <p:txBody>
            <a:bodyPr anchorCtr="0" anchor="ctr" bIns="30500" lIns="30500" spcFirstLastPara="1" rIns="30500" wrap="square" tIns="305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67"/>
                <a:buFont typeface="Arial"/>
                <a:buNone/>
              </a:pPr>
              <a:r>
                <a:t/>
              </a:r>
              <a:endParaRPr b="0" i="0" sz="46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55;p16"/>
            <p:cNvSpPr txBox="1"/>
            <p:nvPr/>
          </p:nvSpPr>
          <p:spPr>
            <a:xfrm>
              <a:off x="0" y="-47625"/>
              <a:ext cx="414300" cy="46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6950" lIns="16950" spcFirstLastPara="1" rIns="16950" wrap="square" tIns="1695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r>
                <a:t/>
              </a:r>
              <a:endParaRPr b="0" i="0" sz="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6" name="Google Shape;156;p16"/>
          <p:cNvSpPr txBox="1"/>
          <p:nvPr/>
        </p:nvSpPr>
        <p:spPr>
          <a:xfrm>
            <a:off x="1401400" y="4986200"/>
            <a:ext cx="58764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date: p-value = 0.89</a:t>
            </a:r>
            <a:endParaRPr i="0" sz="38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157" name="Google Shape;157;p16"/>
          <p:cNvGrpSpPr/>
          <p:nvPr/>
        </p:nvGrpSpPr>
        <p:grpSpPr>
          <a:xfrm>
            <a:off x="551475" y="5829875"/>
            <a:ext cx="524706" cy="585004"/>
            <a:chOff x="0" y="-47625"/>
            <a:chExt cx="414427" cy="462052"/>
          </a:xfrm>
        </p:grpSpPr>
        <p:sp>
          <p:nvSpPr>
            <p:cNvPr id="158" name="Google Shape;158;p16"/>
            <p:cNvSpPr/>
            <p:nvPr/>
          </p:nvSpPr>
          <p:spPr>
            <a:xfrm>
              <a:off x="0" y="0"/>
              <a:ext cx="414427" cy="414427"/>
            </a:xfrm>
            <a:custGeom>
              <a:rect b="b" l="l" r="r" t="t"/>
              <a:pathLst>
                <a:path extrusionOk="0" h="414427" w="414427">
                  <a:moveTo>
                    <a:pt x="152523" y="0"/>
                  </a:moveTo>
                  <a:lnTo>
                    <a:pt x="261904" y="0"/>
                  </a:lnTo>
                  <a:cubicBezTo>
                    <a:pt x="346140" y="0"/>
                    <a:pt x="414427" y="68287"/>
                    <a:pt x="414427" y="152523"/>
                  </a:cubicBezTo>
                  <a:lnTo>
                    <a:pt x="414427" y="261904"/>
                  </a:lnTo>
                  <a:cubicBezTo>
                    <a:pt x="414427" y="346140"/>
                    <a:pt x="346140" y="414427"/>
                    <a:pt x="261904" y="414427"/>
                  </a:cubicBezTo>
                  <a:lnTo>
                    <a:pt x="152523" y="414427"/>
                  </a:lnTo>
                  <a:cubicBezTo>
                    <a:pt x="112072" y="414427"/>
                    <a:pt x="73277" y="398357"/>
                    <a:pt x="44673" y="369754"/>
                  </a:cubicBezTo>
                  <a:cubicBezTo>
                    <a:pt x="16069" y="341150"/>
                    <a:pt x="0" y="302355"/>
                    <a:pt x="0" y="261904"/>
                  </a:cubicBezTo>
                  <a:lnTo>
                    <a:pt x="0" y="152523"/>
                  </a:lnTo>
                  <a:cubicBezTo>
                    <a:pt x="0" y="68287"/>
                    <a:pt x="68287" y="0"/>
                    <a:pt x="152523" y="0"/>
                  </a:cubicBezTo>
                  <a:close/>
                </a:path>
              </a:pathLst>
            </a:custGeom>
            <a:solidFill>
              <a:srgbClr val="F7C917"/>
            </a:solidFill>
            <a:ln>
              <a:noFill/>
            </a:ln>
          </p:spPr>
          <p:txBody>
            <a:bodyPr anchorCtr="0" anchor="ctr" bIns="30500" lIns="30500" spcFirstLastPara="1" rIns="30500" wrap="square" tIns="305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67"/>
                <a:buFont typeface="Arial"/>
                <a:buNone/>
              </a:pPr>
              <a:r>
                <a:t/>
              </a:r>
              <a:endParaRPr b="0" i="0" sz="46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59;p16"/>
            <p:cNvSpPr txBox="1"/>
            <p:nvPr/>
          </p:nvSpPr>
          <p:spPr>
            <a:xfrm>
              <a:off x="0" y="-47625"/>
              <a:ext cx="414300" cy="46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6950" lIns="16950" spcFirstLastPara="1" rIns="16950" wrap="square" tIns="1695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r>
                <a:t/>
              </a:r>
              <a:endParaRPr b="0" i="0" sz="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0" name="Google Shape;160;p16"/>
          <p:cNvSpPr txBox="1"/>
          <p:nvPr/>
        </p:nvSpPr>
        <p:spPr>
          <a:xfrm>
            <a:off x="1401400" y="5852975"/>
            <a:ext cx="58764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time</a:t>
            </a:r>
            <a:r>
              <a:rPr lang="en-US" sz="3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p-value = 0.50</a:t>
            </a:r>
            <a:endParaRPr i="0" sz="38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161" name="Google Shape;161;p16"/>
          <p:cNvGrpSpPr/>
          <p:nvPr/>
        </p:nvGrpSpPr>
        <p:grpSpPr>
          <a:xfrm>
            <a:off x="551475" y="6696650"/>
            <a:ext cx="524706" cy="585004"/>
            <a:chOff x="0" y="-47625"/>
            <a:chExt cx="414427" cy="462052"/>
          </a:xfrm>
        </p:grpSpPr>
        <p:sp>
          <p:nvSpPr>
            <p:cNvPr id="162" name="Google Shape;162;p16"/>
            <p:cNvSpPr/>
            <p:nvPr/>
          </p:nvSpPr>
          <p:spPr>
            <a:xfrm>
              <a:off x="0" y="0"/>
              <a:ext cx="414427" cy="414427"/>
            </a:xfrm>
            <a:custGeom>
              <a:rect b="b" l="l" r="r" t="t"/>
              <a:pathLst>
                <a:path extrusionOk="0" h="414427" w="414427">
                  <a:moveTo>
                    <a:pt x="152523" y="0"/>
                  </a:moveTo>
                  <a:lnTo>
                    <a:pt x="261904" y="0"/>
                  </a:lnTo>
                  <a:cubicBezTo>
                    <a:pt x="346140" y="0"/>
                    <a:pt x="414427" y="68287"/>
                    <a:pt x="414427" y="152523"/>
                  </a:cubicBezTo>
                  <a:lnTo>
                    <a:pt x="414427" y="261904"/>
                  </a:lnTo>
                  <a:cubicBezTo>
                    <a:pt x="414427" y="346140"/>
                    <a:pt x="346140" y="414427"/>
                    <a:pt x="261904" y="414427"/>
                  </a:cubicBezTo>
                  <a:lnTo>
                    <a:pt x="152523" y="414427"/>
                  </a:lnTo>
                  <a:cubicBezTo>
                    <a:pt x="112072" y="414427"/>
                    <a:pt x="73277" y="398357"/>
                    <a:pt x="44673" y="369754"/>
                  </a:cubicBezTo>
                  <a:cubicBezTo>
                    <a:pt x="16069" y="341150"/>
                    <a:pt x="0" y="302355"/>
                    <a:pt x="0" y="261904"/>
                  </a:cubicBezTo>
                  <a:lnTo>
                    <a:pt x="0" y="152523"/>
                  </a:lnTo>
                  <a:cubicBezTo>
                    <a:pt x="0" y="68287"/>
                    <a:pt x="68287" y="0"/>
                    <a:pt x="152523" y="0"/>
                  </a:cubicBezTo>
                  <a:close/>
                </a:path>
              </a:pathLst>
            </a:custGeom>
            <a:solidFill>
              <a:srgbClr val="F7C917"/>
            </a:solidFill>
            <a:ln>
              <a:noFill/>
            </a:ln>
          </p:spPr>
          <p:txBody>
            <a:bodyPr anchorCtr="0" anchor="ctr" bIns="30500" lIns="30500" spcFirstLastPara="1" rIns="30500" wrap="square" tIns="305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67"/>
                <a:buFont typeface="Arial"/>
                <a:buNone/>
              </a:pPr>
              <a:r>
                <a:t/>
              </a:r>
              <a:endParaRPr b="0" i="0" sz="46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63;p16"/>
            <p:cNvSpPr txBox="1"/>
            <p:nvPr/>
          </p:nvSpPr>
          <p:spPr>
            <a:xfrm>
              <a:off x="0" y="-47625"/>
              <a:ext cx="414300" cy="46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6950" lIns="16950" spcFirstLastPara="1" rIns="16950" wrap="square" tIns="1695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r>
                <a:t/>
              </a:r>
              <a:endParaRPr b="0" i="0" sz="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4" name="Google Shape;164;p16"/>
          <p:cNvSpPr txBox="1"/>
          <p:nvPr/>
        </p:nvSpPr>
        <p:spPr>
          <a:xfrm>
            <a:off x="1401400" y="6719750"/>
            <a:ext cx="58764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hour</a:t>
            </a:r>
            <a:r>
              <a:rPr lang="en-US" sz="3800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p-value = 0.03</a:t>
            </a:r>
            <a:endParaRPr i="0" sz="3800" u="none" cap="none" strike="noStrike">
              <a:solidFill>
                <a:schemeClr val="lt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165" name="Google Shape;165;p16"/>
          <p:cNvGrpSpPr/>
          <p:nvPr/>
        </p:nvGrpSpPr>
        <p:grpSpPr>
          <a:xfrm>
            <a:off x="551475" y="7563425"/>
            <a:ext cx="524706" cy="585004"/>
            <a:chOff x="0" y="-47625"/>
            <a:chExt cx="414427" cy="462052"/>
          </a:xfrm>
        </p:grpSpPr>
        <p:sp>
          <p:nvSpPr>
            <p:cNvPr id="166" name="Google Shape;166;p16"/>
            <p:cNvSpPr/>
            <p:nvPr/>
          </p:nvSpPr>
          <p:spPr>
            <a:xfrm>
              <a:off x="0" y="0"/>
              <a:ext cx="414427" cy="414427"/>
            </a:xfrm>
            <a:custGeom>
              <a:rect b="b" l="l" r="r" t="t"/>
              <a:pathLst>
                <a:path extrusionOk="0" h="414427" w="414427">
                  <a:moveTo>
                    <a:pt x="152523" y="0"/>
                  </a:moveTo>
                  <a:lnTo>
                    <a:pt x="261904" y="0"/>
                  </a:lnTo>
                  <a:cubicBezTo>
                    <a:pt x="346140" y="0"/>
                    <a:pt x="414427" y="68287"/>
                    <a:pt x="414427" y="152523"/>
                  </a:cubicBezTo>
                  <a:lnTo>
                    <a:pt x="414427" y="261904"/>
                  </a:lnTo>
                  <a:cubicBezTo>
                    <a:pt x="414427" y="346140"/>
                    <a:pt x="346140" y="414427"/>
                    <a:pt x="261904" y="414427"/>
                  </a:cubicBezTo>
                  <a:lnTo>
                    <a:pt x="152523" y="414427"/>
                  </a:lnTo>
                  <a:cubicBezTo>
                    <a:pt x="112072" y="414427"/>
                    <a:pt x="73277" y="398357"/>
                    <a:pt x="44673" y="369754"/>
                  </a:cubicBezTo>
                  <a:cubicBezTo>
                    <a:pt x="16069" y="341150"/>
                    <a:pt x="0" y="302355"/>
                    <a:pt x="0" y="261904"/>
                  </a:cubicBezTo>
                  <a:lnTo>
                    <a:pt x="0" y="152523"/>
                  </a:lnTo>
                  <a:cubicBezTo>
                    <a:pt x="0" y="68287"/>
                    <a:pt x="68287" y="0"/>
                    <a:pt x="152523" y="0"/>
                  </a:cubicBezTo>
                  <a:close/>
                </a:path>
              </a:pathLst>
            </a:custGeom>
            <a:solidFill>
              <a:srgbClr val="F7C917"/>
            </a:solidFill>
            <a:ln>
              <a:noFill/>
            </a:ln>
          </p:spPr>
          <p:txBody>
            <a:bodyPr anchorCtr="0" anchor="ctr" bIns="30500" lIns="30500" spcFirstLastPara="1" rIns="30500" wrap="square" tIns="305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67"/>
                <a:buFont typeface="Arial"/>
                <a:buNone/>
              </a:pPr>
              <a:r>
                <a:t/>
              </a:r>
              <a:endParaRPr b="0" i="0" sz="46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67;p16"/>
            <p:cNvSpPr txBox="1"/>
            <p:nvPr/>
          </p:nvSpPr>
          <p:spPr>
            <a:xfrm>
              <a:off x="0" y="-47625"/>
              <a:ext cx="414300" cy="46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6950" lIns="16950" spcFirstLastPara="1" rIns="16950" wrap="square" tIns="1695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r>
                <a:t/>
              </a:r>
              <a:endParaRPr b="0" i="0" sz="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8" name="Google Shape;168;p16"/>
          <p:cNvSpPr txBox="1"/>
          <p:nvPr/>
        </p:nvSpPr>
        <p:spPr>
          <a:xfrm>
            <a:off x="1401400" y="7586525"/>
            <a:ext cx="58764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weekday</a:t>
            </a:r>
            <a:r>
              <a:rPr lang="en-US" sz="3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p-value = 0.76</a:t>
            </a:r>
            <a:endParaRPr i="0" sz="38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9" name="Google Shape;169;p16"/>
          <p:cNvSpPr txBox="1"/>
          <p:nvPr/>
        </p:nvSpPr>
        <p:spPr>
          <a:xfrm>
            <a:off x="551475" y="8836663"/>
            <a:ext cx="14327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9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AA-тест: не можем проводить, так как нет исторических данных</a:t>
            </a:r>
            <a:endParaRPr sz="30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17"/>
          <p:cNvPicPr preferRelativeResize="0"/>
          <p:nvPr/>
        </p:nvPicPr>
        <p:blipFill rotWithShape="1">
          <a:blip r:embed="rId3">
            <a:alphaModFix/>
          </a:blip>
          <a:srcRect b="27450" l="57010" r="-57010" t="-27450"/>
          <a:stretch/>
        </p:blipFill>
        <p:spPr>
          <a:xfrm>
            <a:off x="-12" y="-390787"/>
            <a:ext cx="13237975" cy="11654326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17"/>
          <p:cNvSpPr txBox="1"/>
          <p:nvPr/>
        </p:nvSpPr>
        <p:spPr>
          <a:xfrm>
            <a:off x="551475" y="454425"/>
            <a:ext cx="14503200" cy="12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999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126"/>
              <a:buFont typeface="Arial"/>
              <a:buNone/>
            </a:pPr>
            <a:r>
              <a:rPr lang="en-US" sz="8226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Аналитика</a:t>
            </a:r>
            <a:endParaRPr i="0" sz="5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6" name="Google Shape;176;p17"/>
          <p:cNvSpPr txBox="1"/>
          <p:nvPr/>
        </p:nvSpPr>
        <p:spPr>
          <a:xfrm>
            <a:off x="4856400" y="8513725"/>
            <a:ext cx="85752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9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Значимых зависимостей не выявлено</a:t>
            </a:r>
            <a:endParaRPr sz="3100">
              <a:solidFill>
                <a:schemeClr val="lt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77" name="Google Shape;17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8350" y="2389550"/>
            <a:ext cx="17111301" cy="545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18"/>
          <p:cNvPicPr preferRelativeResize="0"/>
          <p:nvPr/>
        </p:nvPicPr>
        <p:blipFill rotWithShape="1">
          <a:blip r:embed="rId3">
            <a:alphaModFix/>
          </a:blip>
          <a:srcRect b="27450" l="57010" r="-57010" t="-27450"/>
          <a:stretch/>
        </p:blipFill>
        <p:spPr>
          <a:xfrm>
            <a:off x="-12" y="-390787"/>
            <a:ext cx="13237975" cy="11654326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18"/>
          <p:cNvSpPr txBox="1"/>
          <p:nvPr/>
        </p:nvSpPr>
        <p:spPr>
          <a:xfrm>
            <a:off x="551475" y="454425"/>
            <a:ext cx="14503200" cy="12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999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126"/>
              <a:buFont typeface="Arial"/>
              <a:buNone/>
            </a:pPr>
            <a:r>
              <a:rPr lang="en-US" sz="8226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Аналитика</a:t>
            </a:r>
            <a:endParaRPr i="0" sz="5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84" name="Google Shape;18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8350" y="2033938"/>
            <a:ext cx="17111300" cy="6166575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18"/>
          <p:cNvSpPr txBox="1"/>
          <p:nvPr/>
        </p:nvSpPr>
        <p:spPr>
          <a:xfrm>
            <a:off x="4856400" y="8513725"/>
            <a:ext cx="85752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9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Упадок конверсии в "ночные" часы с 1 до 4</a:t>
            </a:r>
            <a:endParaRPr sz="3100">
              <a:solidFill>
                <a:schemeClr val="lt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8350" y="2033949"/>
            <a:ext cx="17111300" cy="616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19"/>
          <p:cNvPicPr preferRelativeResize="0"/>
          <p:nvPr/>
        </p:nvPicPr>
        <p:blipFill rotWithShape="1">
          <a:blip r:embed="rId4">
            <a:alphaModFix/>
          </a:blip>
          <a:srcRect b="27450" l="57010" r="-57010" t="-27450"/>
          <a:stretch/>
        </p:blipFill>
        <p:spPr>
          <a:xfrm>
            <a:off x="-12" y="-390787"/>
            <a:ext cx="13237975" cy="11654326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19"/>
          <p:cNvSpPr txBox="1"/>
          <p:nvPr/>
        </p:nvSpPr>
        <p:spPr>
          <a:xfrm>
            <a:off x="551475" y="454425"/>
            <a:ext cx="14503200" cy="12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999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126"/>
              <a:buFont typeface="Arial"/>
              <a:buNone/>
            </a:pPr>
            <a:r>
              <a:rPr lang="en-US" sz="8226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Аналитика</a:t>
            </a:r>
            <a:endParaRPr i="0" sz="5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3" name="Google Shape;193;p19"/>
          <p:cNvSpPr txBox="1"/>
          <p:nvPr/>
        </p:nvSpPr>
        <p:spPr>
          <a:xfrm>
            <a:off x="3974100" y="8513725"/>
            <a:ext cx="103398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9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Понедельник - самые низкие показатели конверсии</a:t>
            </a:r>
            <a:endParaRPr sz="3100">
              <a:solidFill>
                <a:schemeClr val="lt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artup Market Research Slides    ">
  <a:themeElements>
    <a:clrScheme name="Office">
      <a:dk1>
        <a:srgbClr val="151C24"/>
      </a:dk1>
      <a:lt1>
        <a:srgbClr val="FFFFFF"/>
      </a:lt1>
      <a:dk2>
        <a:srgbClr val="151C24"/>
      </a:dk2>
      <a:lt2>
        <a:srgbClr val="F7C917"/>
      </a:lt2>
      <a:accent1>
        <a:srgbClr val="888888"/>
      </a:accent1>
      <a:accent2>
        <a:srgbClr val="FFFFFF"/>
      </a:accent2>
      <a:accent3>
        <a:srgbClr val="151C24"/>
      </a:accent3>
      <a:accent4>
        <a:srgbClr val="F7C917"/>
      </a:accent4>
      <a:accent5>
        <a:srgbClr val="888888"/>
      </a:accent5>
      <a:accent6>
        <a:srgbClr val="FFFFFF"/>
      </a:accent6>
      <a:hlink>
        <a:srgbClr val="151C24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